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6" r:id="rId5"/>
    <p:sldMasterId id="2147483707" r:id="rId6"/>
    <p:sldMasterId id="214748370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Lst>
  <p:sldSz cy="5143500" cx="9144000"/>
  <p:notesSz cx="6858000" cy="9144000"/>
  <p:embeddedFontLst>
    <p:embeddedFont>
      <p:font typeface="Raleway"/>
      <p:regular r:id="rId40"/>
      <p:bold r:id="rId41"/>
      <p:italic r:id="rId42"/>
      <p:boldItalic r:id="rId43"/>
    </p:embeddedFont>
    <p:embeddedFont>
      <p:font typeface="Raleway ExtraBold"/>
      <p:bold r:id="rId44"/>
      <p:boldItalic r:id="rId45"/>
    </p:embeddedFont>
    <p:embeddedFont>
      <p:font typeface="Lato"/>
      <p:regular r:id="rId46"/>
      <p:bold r:id="rId47"/>
      <p:italic r:id="rId48"/>
      <p:boldItalic r:id="rId49"/>
    </p:embeddedFont>
    <p:embeddedFont>
      <p:font typeface="Lato Black"/>
      <p:bold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1EE8163-F907-4230-83DB-AFA265FA3586}">
  <a:tblStyle styleId="{41EE8163-F907-4230-83DB-AFA265FA358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regular.fntdata"/><Relationship Id="rId42" Type="http://schemas.openxmlformats.org/officeDocument/2006/relationships/font" Target="fonts/Raleway-italic.fntdata"/><Relationship Id="rId41" Type="http://schemas.openxmlformats.org/officeDocument/2006/relationships/font" Target="fonts/Raleway-bold.fntdata"/><Relationship Id="rId44" Type="http://schemas.openxmlformats.org/officeDocument/2006/relationships/font" Target="fonts/RalewayExtraBold-bold.fntdata"/><Relationship Id="rId43" Type="http://schemas.openxmlformats.org/officeDocument/2006/relationships/font" Target="fonts/Raleway-boldItalic.fntdata"/><Relationship Id="rId46" Type="http://schemas.openxmlformats.org/officeDocument/2006/relationships/font" Target="fonts/Lato-regular.fntdata"/><Relationship Id="rId45" Type="http://schemas.openxmlformats.org/officeDocument/2006/relationships/font" Target="fonts/RalewayExtra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Lato-italic.fntdata"/><Relationship Id="rId47" Type="http://schemas.openxmlformats.org/officeDocument/2006/relationships/font" Target="fonts/Lato-bold.fntdata"/><Relationship Id="rId49" Type="http://schemas.openxmlformats.org/officeDocument/2006/relationships/font" Target="fonts/Lato-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LatoBlack-boldItalic.fntdata"/><Relationship Id="rId50" Type="http://schemas.openxmlformats.org/officeDocument/2006/relationships/font" Target="fonts/LatoBlack-bold.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c463c2e7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c463c2e7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c463c2e78b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c463c2e78b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c463c2e78b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c463c2e78b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c463c2e78b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c463c2e78b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c463c2e78b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c463c2e78b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c65a823e59_1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c65a823e59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c463c2e78b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c463c2e78b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c463c2e78b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c463c2e78b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c463c2e78b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c463c2e78b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c463c2e78b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c463c2e78b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c463c2e78b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c463c2e78b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c463c2e78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c463c2e78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c463c2e78b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c463c2e78b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c65a823e59_1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c65a823e59_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c65a823e59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c65a823e59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c65a823e59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c65a823e59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c463c2e78b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c463c2e78b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c463c2e78b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c463c2e78b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c463c2e78b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c463c2e78b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c463c2e78b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c463c2e78b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6cdf728c57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6cdf728c57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c463c2e78b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c463c2e78b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c463c2e78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c463c2e78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c463c2e78b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c463c2e78b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c463c2e78b_0_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2c463c2e78b_0_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c463c2e78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c463c2e78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c463c2e78b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c463c2e78b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c463c2e78b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c463c2e78b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c463c2e78b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c463c2e78b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c463c2e78b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c463c2e78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c463c2e78b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c463c2e78b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3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6.png"/><Relationship Id="rId4" Type="http://schemas.openxmlformats.org/officeDocument/2006/relationships/image" Target="../media/image9.png"/><Relationship Id="rId5" Type="http://schemas.openxmlformats.org/officeDocument/2006/relationships/image" Target="../media/image3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Teal">
  <p:cSld name="TITLE_2">
    <p:bg>
      <p:bgPr>
        <a:solidFill>
          <a:schemeClr val="dk2"/>
        </a:solidFill>
      </p:bgPr>
    </p:bg>
    <p:spTree>
      <p:nvGrpSpPr>
        <p:cNvPr id="54" name="Shape 54"/>
        <p:cNvGrpSpPr/>
        <p:nvPr/>
      </p:nvGrpSpPr>
      <p:grpSpPr>
        <a:xfrm>
          <a:off x="0" y="0"/>
          <a:ext cx="0" cy="0"/>
          <a:chOff x="0" y="0"/>
          <a:chExt cx="0" cy="0"/>
        </a:xfrm>
      </p:grpSpPr>
      <p:sp>
        <p:nvSpPr>
          <p:cNvPr id="55" name="Google Shape;55;p14"/>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56" name="Google Shape;56;p14"/>
          <p:cNvPicPr preferRelativeResize="0"/>
          <p:nvPr/>
        </p:nvPicPr>
        <p:blipFill rotWithShape="1">
          <a:blip r:embed="rId2">
            <a:alphaModFix/>
          </a:blip>
          <a:srcRect b="1578" l="0" r="0" t="1578"/>
          <a:stretch/>
        </p:blipFill>
        <p:spPr>
          <a:xfrm>
            <a:off x="5368075" y="0"/>
            <a:ext cx="3775925" cy="5143501"/>
          </a:xfrm>
          <a:prstGeom prst="rect">
            <a:avLst/>
          </a:prstGeom>
          <a:noFill/>
          <a:ln>
            <a:noFill/>
          </a:ln>
        </p:spPr>
      </p:pic>
      <p:pic>
        <p:nvPicPr>
          <p:cNvPr id="57" name="Google Shape;57;p14"/>
          <p:cNvPicPr preferRelativeResize="0"/>
          <p:nvPr/>
        </p:nvPicPr>
        <p:blipFill rotWithShape="1">
          <a:blip r:embed="rId3">
            <a:alphaModFix/>
          </a:blip>
          <a:srcRect b="0" l="0" r="34912" t="0"/>
          <a:stretch/>
        </p:blipFill>
        <p:spPr>
          <a:xfrm>
            <a:off x="5075775" y="930750"/>
            <a:ext cx="4091876" cy="3164875"/>
          </a:xfrm>
          <a:prstGeom prst="rect">
            <a:avLst/>
          </a:prstGeom>
          <a:noFill/>
          <a:ln>
            <a:noFill/>
          </a:ln>
        </p:spPr>
      </p:pic>
      <p:pic>
        <p:nvPicPr>
          <p:cNvPr id="58" name="Google Shape;58;p14"/>
          <p:cNvPicPr preferRelativeResize="0"/>
          <p:nvPr/>
        </p:nvPicPr>
        <p:blipFill rotWithShape="1">
          <a:blip r:embed="rId3">
            <a:alphaModFix/>
          </a:blip>
          <a:srcRect b="0" l="0" r="34912" t="0"/>
          <a:stretch/>
        </p:blipFill>
        <p:spPr>
          <a:xfrm>
            <a:off x="5075775" y="930750"/>
            <a:ext cx="4091876" cy="3164875"/>
          </a:xfrm>
          <a:prstGeom prst="rect">
            <a:avLst/>
          </a:prstGeom>
          <a:noFill/>
          <a:ln>
            <a:noFill/>
          </a:ln>
        </p:spPr>
      </p:pic>
      <p:pic>
        <p:nvPicPr>
          <p:cNvPr id="59" name="Google Shape;59;p14"/>
          <p:cNvPicPr preferRelativeResize="0"/>
          <p:nvPr/>
        </p:nvPicPr>
        <p:blipFill rotWithShape="1">
          <a:blip r:embed="rId4">
            <a:alphaModFix/>
          </a:blip>
          <a:srcRect b="0" l="1494" r="26984" t="0"/>
          <a:stretch/>
        </p:blipFill>
        <p:spPr>
          <a:xfrm>
            <a:off x="4361472" y="429775"/>
            <a:ext cx="4806176" cy="4157951"/>
          </a:xfrm>
          <a:prstGeom prst="rect">
            <a:avLst/>
          </a:prstGeom>
          <a:noFill/>
          <a:ln>
            <a:noFill/>
          </a:ln>
        </p:spPr>
      </p:pic>
      <p:pic>
        <p:nvPicPr>
          <p:cNvPr id="60" name="Google Shape;60;p14"/>
          <p:cNvPicPr preferRelativeResize="0"/>
          <p:nvPr/>
        </p:nvPicPr>
        <p:blipFill rotWithShape="1">
          <a:blip r:embed="rId5">
            <a:alphaModFix/>
          </a:blip>
          <a:srcRect b="34703" l="25075" r="23865" t="27873"/>
          <a:stretch/>
        </p:blipFill>
        <p:spPr>
          <a:xfrm>
            <a:off x="3879450" y="570850"/>
            <a:ext cx="2174300" cy="1299849"/>
          </a:xfrm>
          <a:prstGeom prst="rect">
            <a:avLst/>
          </a:prstGeom>
          <a:noFill/>
          <a:ln>
            <a:noFill/>
          </a:ln>
          <a:effectLst>
            <a:outerShdw blurRad="85725" rotWithShape="0" algn="bl" dir="5400000" dist="19050">
              <a:srgbClr val="000000">
                <a:alpha val="28000"/>
              </a:srgbClr>
            </a:outerShdw>
          </a:effectLst>
        </p:spPr>
      </p:pic>
      <p:pic>
        <p:nvPicPr>
          <p:cNvPr id="61" name="Google Shape;61;p14"/>
          <p:cNvPicPr preferRelativeResize="0"/>
          <p:nvPr/>
        </p:nvPicPr>
        <p:blipFill rotWithShape="1">
          <a:blip r:embed="rId6">
            <a:alphaModFix/>
          </a:blip>
          <a:srcRect b="0" l="6001" r="1096" t="0"/>
          <a:stretch/>
        </p:blipFill>
        <p:spPr>
          <a:xfrm>
            <a:off x="398250" y="685800"/>
            <a:ext cx="2115050" cy="813125"/>
          </a:xfrm>
          <a:prstGeom prst="rect">
            <a:avLst/>
          </a:prstGeom>
          <a:noFill/>
          <a:ln>
            <a:noFill/>
          </a:ln>
        </p:spPr>
      </p:pic>
      <p:sp>
        <p:nvSpPr>
          <p:cNvPr id="62" name="Google Shape;62;p14"/>
          <p:cNvSpPr txBox="1"/>
          <p:nvPr>
            <p:ph type="title"/>
          </p:nvPr>
        </p:nvSpPr>
        <p:spPr>
          <a:xfrm>
            <a:off x="306150" y="1966225"/>
            <a:ext cx="3443100" cy="1415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000"/>
              <a:buNone/>
              <a:defRPr>
                <a:solidFill>
                  <a:schemeClr val="lt1"/>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White">
  <p:cSld name="TITLE_1">
    <p:bg>
      <p:bgPr>
        <a:solidFill>
          <a:srgbClr val="EDF3F7"/>
        </a:solidFill>
      </p:bgPr>
    </p:bg>
    <p:spTree>
      <p:nvGrpSpPr>
        <p:cNvPr id="63" name="Shape 63"/>
        <p:cNvGrpSpPr/>
        <p:nvPr/>
      </p:nvGrpSpPr>
      <p:grpSpPr>
        <a:xfrm>
          <a:off x="0" y="0"/>
          <a:ext cx="0" cy="0"/>
          <a:chOff x="0" y="0"/>
          <a:chExt cx="0" cy="0"/>
        </a:xfrm>
      </p:grpSpPr>
      <p:pic>
        <p:nvPicPr>
          <p:cNvPr id="64" name="Google Shape;64;p15"/>
          <p:cNvPicPr preferRelativeResize="0"/>
          <p:nvPr/>
        </p:nvPicPr>
        <p:blipFill rotWithShape="1">
          <a:blip r:embed="rId2">
            <a:alphaModFix/>
          </a:blip>
          <a:srcRect b="0" l="0" r="0" t="0"/>
          <a:stretch/>
        </p:blipFill>
        <p:spPr>
          <a:xfrm flipH="1" rot="10800000">
            <a:off x="5487275" y="0"/>
            <a:ext cx="3656719" cy="5143501"/>
          </a:xfrm>
          <a:prstGeom prst="rect">
            <a:avLst/>
          </a:prstGeom>
          <a:noFill/>
          <a:ln>
            <a:noFill/>
          </a:ln>
        </p:spPr>
      </p:pic>
      <p:sp>
        <p:nvSpPr>
          <p:cNvPr id="65" name="Google Shape;65;p15"/>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66" name="Google Shape;66;p15"/>
          <p:cNvPicPr preferRelativeResize="0"/>
          <p:nvPr/>
        </p:nvPicPr>
        <p:blipFill rotWithShape="1">
          <a:blip r:embed="rId3">
            <a:alphaModFix/>
          </a:blip>
          <a:srcRect b="0" l="0" r="34912" t="0"/>
          <a:stretch/>
        </p:blipFill>
        <p:spPr>
          <a:xfrm>
            <a:off x="5075775" y="930750"/>
            <a:ext cx="4091876" cy="3164875"/>
          </a:xfrm>
          <a:prstGeom prst="rect">
            <a:avLst/>
          </a:prstGeom>
          <a:noFill/>
          <a:ln>
            <a:noFill/>
          </a:ln>
        </p:spPr>
      </p:pic>
      <p:pic>
        <p:nvPicPr>
          <p:cNvPr id="67" name="Google Shape;67;p15"/>
          <p:cNvPicPr preferRelativeResize="0"/>
          <p:nvPr/>
        </p:nvPicPr>
        <p:blipFill rotWithShape="1">
          <a:blip r:embed="rId3">
            <a:alphaModFix/>
          </a:blip>
          <a:srcRect b="0" l="0" r="34912" t="0"/>
          <a:stretch/>
        </p:blipFill>
        <p:spPr>
          <a:xfrm>
            <a:off x="5075775" y="930750"/>
            <a:ext cx="4091876" cy="3164875"/>
          </a:xfrm>
          <a:prstGeom prst="rect">
            <a:avLst/>
          </a:prstGeom>
          <a:noFill/>
          <a:ln>
            <a:noFill/>
          </a:ln>
        </p:spPr>
      </p:pic>
      <p:pic>
        <p:nvPicPr>
          <p:cNvPr id="68" name="Google Shape;68;p15"/>
          <p:cNvPicPr preferRelativeResize="0"/>
          <p:nvPr/>
        </p:nvPicPr>
        <p:blipFill rotWithShape="1">
          <a:blip r:embed="rId4">
            <a:alphaModFix/>
          </a:blip>
          <a:srcRect b="0" l="1494" r="26984" t="0"/>
          <a:stretch/>
        </p:blipFill>
        <p:spPr>
          <a:xfrm>
            <a:off x="4361472" y="429775"/>
            <a:ext cx="4806176" cy="4157951"/>
          </a:xfrm>
          <a:prstGeom prst="rect">
            <a:avLst/>
          </a:prstGeom>
          <a:noFill/>
          <a:ln>
            <a:noFill/>
          </a:ln>
        </p:spPr>
      </p:pic>
      <p:pic>
        <p:nvPicPr>
          <p:cNvPr id="69" name="Google Shape;69;p15"/>
          <p:cNvPicPr preferRelativeResize="0"/>
          <p:nvPr/>
        </p:nvPicPr>
        <p:blipFill rotWithShape="1">
          <a:blip r:embed="rId5">
            <a:alphaModFix/>
          </a:blip>
          <a:srcRect b="34703" l="25075" r="23865" t="27873"/>
          <a:stretch/>
        </p:blipFill>
        <p:spPr>
          <a:xfrm>
            <a:off x="3879450" y="570850"/>
            <a:ext cx="2174300" cy="1299849"/>
          </a:xfrm>
          <a:prstGeom prst="rect">
            <a:avLst/>
          </a:prstGeom>
          <a:noFill/>
          <a:ln>
            <a:noFill/>
          </a:ln>
          <a:effectLst>
            <a:outerShdw blurRad="85725" rotWithShape="0" algn="bl" dir="5400000" dist="19050">
              <a:srgbClr val="000000">
                <a:alpha val="28000"/>
              </a:srgbClr>
            </a:outerShdw>
          </a:effectLst>
        </p:spPr>
      </p:pic>
      <p:pic>
        <p:nvPicPr>
          <p:cNvPr id="70" name="Google Shape;70;p15"/>
          <p:cNvPicPr preferRelativeResize="0"/>
          <p:nvPr/>
        </p:nvPicPr>
        <p:blipFill rotWithShape="1">
          <a:blip r:embed="rId6">
            <a:alphaModFix/>
          </a:blip>
          <a:srcRect b="0" l="0" r="-1061" t="0"/>
          <a:stretch/>
        </p:blipFill>
        <p:spPr>
          <a:xfrm>
            <a:off x="380050" y="685800"/>
            <a:ext cx="2174300" cy="813126"/>
          </a:xfrm>
          <a:prstGeom prst="rect">
            <a:avLst/>
          </a:prstGeom>
          <a:noFill/>
          <a:ln>
            <a:noFill/>
          </a:ln>
        </p:spPr>
      </p:pic>
      <p:sp>
        <p:nvSpPr>
          <p:cNvPr id="71" name="Google Shape;71;p15"/>
          <p:cNvSpPr txBox="1"/>
          <p:nvPr>
            <p:ph type="title"/>
          </p:nvPr>
        </p:nvSpPr>
        <p:spPr>
          <a:xfrm>
            <a:off x="306150" y="1966225"/>
            <a:ext cx="3443100" cy="14151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Section Title Black Strip">
  <p:cSld name="TITLE_1_1_1">
    <p:bg>
      <p:bgPr>
        <a:solidFill>
          <a:schemeClr val="dk2"/>
        </a:solidFill>
      </p:bgPr>
    </p:bg>
    <p:spTree>
      <p:nvGrpSpPr>
        <p:cNvPr id="72" name="Shape 72"/>
        <p:cNvGrpSpPr/>
        <p:nvPr/>
      </p:nvGrpSpPr>
      <p:grpSpPr>
        <a:xfrm>
          <a:off x="0" y="0"/>
          <a:ext cx="0" cy="0"/>
          <a:chOff x="0" y="0"/>
          <a:chExt cx="0" cy="0"/>
        </a:xfrm>
      </p:grpSpPr>
      <p:pic>
        <p:nvPicPr>
          <p:cNvPr id="73" name="Google Shape;73;p16"/>
          <p:cNvPicPr preferRelativeResize="0"/>
          <p:nvPr/>
        </p:nvPicPr>
        <p:blipFill rotWithShape="1">
          <a:blip r:embed="rId2">
            <a:alphaModFix/>
          </a:blip>
          <a:srcRect b="0" l="19" r="19" t="0"/>
          <a:stretch/>
        </p:blipFill>
        <p:spPr>
          <a:xfrm>
            <a:off x="5487275" y="0"/>
            <a:ext cx="3656718" cy="5143500"/>
          </a:xfrm>
          <a:prstGeom prst="rect">
            <a:avLst/>
          </a:prstGeom>
          <a:noFill/>
          <a:ln>
            <a:noFill/>
          </a:ln>
        </p:spPr>
      </p:pic>
      <p:sp>
        <p:nvSpPr>
          <p:cNvPr id="74" name="Google Shape;74;p16"/>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descr="How MikMak Founder Rachel Tipograph Helps Big Brands Turn Social ..." id="75" name="Google Shape;75;p16"/>
          <p:cNvPicPr preferRelativeResize="0"/>
          <p:nvPr/>
        </p:nvPicPr>
        <p:blipFill>
          <a:blip r:embed="rId3">
            <a:alphaModFix/>
          </a:blip>
          <a:stretch>
            <a:fillRect/>
          </a:stretch>
        </p:blipFill>
        <p:spPr>
          <a:xfrm>
            <a:off x="228600" y="4663225"/>
            <a:ext cx="659127" cy="240700"/>
          </a:xfrm>
          <a:prstGeom prst="rect">
            <a:avLst/>
          </a:prstGeom>
          <a:noFill/>
          <a:ln>
            <a:noFill/>
          </a:ln>
        </p:spPr>
      </p:pic>
      <p:sp>
        <p:nvSpPr>
          <p:cNvPr id="76" name="Google Shape;76;p16"/>
          <p:cNvSpPr txBox="1"/>
          <p:nvPr>
            <p:ph type="title"/>
          </p:nvPr>
        </p:nvSpPr>
        <p:spPr>
          <a:xfrm>
            <a:off x="374200" y="2204400"/>
            <a:ext cx="5748900" cy="73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with White 1">
  <p:cSld name="CUSTOM_1_4">
    <p:bg>
      <p:bgPr>
        <a:solidFill>
          <a:srgbClr val="EDF3F7"/>
        </a:solidFill>
      </p:bgPr>
    </p:bg>
    <p:spTree>
      <p:nvGrpSpPr>
        <p:cNvPr id="77" name="Shape 77"/>
        <p:cNvGrpSpPr/>
        <p:nvPr/>
      </p:nvGrpSpPr>
      <p:grpSpPr>
        <a:xfrm>
          <a:off x="0" y="0"/>
          <a:ext cx="0" cy="0"/>
          <a:chOff x="0" y="0"/>
          <a:chExt cx="0" cy="0"/>
        </a:xfrm>
      </p:grpSpPr>
      <p:pic>
        <p:nvPicPr>
          <p:cNvPr id="78" name="Google Shape;78;p17"/>
          <p:cNvPicPr preferRelativeResize="0"/>
          <p:nvPr/>
        </p:nvPicPr>
        <p:blipFill rotWithShape="1">
          <a:blip r:embed="rId2">
            <a:alphaModFix/>
          </a:blip>
          <a:srcRect b="0" l="-893" r="24534" t="0"/>
          <a:stretch/>
        </p:blipFill>
        <p:spPr>
          <a:xfrm>
            <a:off x="6169575" y="0"/>
            <a:ext cx="2974426" cy="5143501"/>
          </a:xfrm>
          <a:prstGeom prst="rect">
            <a:avLst/>
          </a:prstGeom>
          <a:noFill/>
          <a:ln>
            <a:noFill/>
          </a:ln>
        </p:spPr>
      </p:pic>
      <p:sp>
        <p:nvSpPr>
          <p:cNvPr id="79" name="Google Shape;79;p17"/>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80" name="Google Shape;80;p17"/>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81" name="Google Shape;81;p17"/>
          <p:cNvSpPr txBox="1"/>
          <p:nvPr>
            <p:ph type="title"/>
          </p:nvPr>
        </p:nvSpPr>
        <p:spPr>
          <a:xfrm>
            <a:off x="367400" y="251775"/>
            <a:ext cx="7225500" cy="734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82" name="Google Shape;82;p17"/>
          <p:cNvSpPr txBox="1"/>
          <p:nvPr>
            <p:ph idx="1" type="body"/>
          </p:nvPr>
        </p:nvSpPr>
        <p:spPr>
          <a:xfrm>
            <a:off x="367400" y="1020525"/>
            <a:ext cx="5946300" cy="33201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with White 2">
  <p:cSld name="CUSTOM_1_1_1_4">
    <p:bg>
      <p:bgPr>
        <a:solidFill>
          <a:srgbClr val="EDF3F7"/>
        </a:solidFill>
      </p:bgPr>
    </p:bg>
    <p:spTree>
      <p:nvGrpSpPr>
        <p:cNvPr id="83" name="Shape 83"/>
        <p:cNvGrpSpPr/>
        <p:nvPr/>
      </p:nvGrpSpPr>
      <p:grpSpPr>
        <a:xfrm>
          <a:off x="0" y="0"/>
          <a:ext cx="0" cy="0"/>
          <a:chOff x="0" y="0"/>
          <a:chExt cx="0" cy="0"/>
        </a:xfrm>
      </p:grpSpPr>
      <p:pic>
        <p:nvPicPr>
          <p:cNvPr id="84" name="Google Shape;84;p18"/>
          <p:cNvPicPr preferRelativeResize="0"/>
          <p:nvPr/>
        </p:nvPicPr>
        <p:blipFill rotWithShape="1">
          <a:blip r:embed="rId2">
            <a:alphaModFix/>
          </a:blip>
          <a:srcRect b="0" l="0" r="3063" t="0"/>
          <a:stretch/>
        </p:blipFill>
        <p:spPr>
          <a:xfrm flipH="1" rot="10800000">
            <a:off x="5368075" y="0"/>
            <a:ext cx="3775925" cy="5143501"/>
          </a:xfrm>
          <a:prstGeom prst="rect">
            <a:avLst/>
          </a:prstGeom>
          <a:noFill/>
          <a:ln>
            <a:noFill/>
          </a:ln>
        </p:spPr>
      </p:pic>
      <p:pic>
        <p:nvPicPr>
          <p:cNvPr id="85" name="Google Shape;85;p18"/>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86" name="Google Shape;86;p18"/>
          <p:cNvSpPr txBox="1"/>
          <p:nvPr/>
        </p:nvSpPr>
        <p:spPr>
          <a:xfrm>
            <a:off x="50646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accent6"/>
                </a:solidFill>
                <a:latin typeface="Lato"/>
                <a:ea typeface="Lato"/>
                <a:cs typeface="Lato"/>
                <a:sym typeface="Lato"/>
              </a:rPr>
              <a:t>Confidential and Proprietary  |</a:t>
            </a:r>
            <a:r>
              <a:rPr lang="en" sz="700">
                <a:solidFill>
                  <a:schemeClr val="accent6"/>
                </a:solidFill>
                <a:latin typeface="Lato"/>
                <a:ea typeface="Lato"/>
                <a:cs typeface="Lato"/>
                <a:sym typeface="Lato"/>
              </a:rPr>
              <a:t>  </a:t>
            </a:r>
            <a:fld id="{00000000-1234-1234-1234-123412341234}" type="slidenum">
              <a:rPr lang="en" sz="700">
                <a:solidFill>
                  <a:schemeClr val="accent6"/>
                </a:solidFill>
                <a:latin typeface="Raleway"/>
                <a:ea typeface="Raleway"/>
                <a:cs typeface="Raleway"/>
                <a:sym typeface="Raleway"/>
              </a:rPr>
              <a:t>‹#›</a:t>
            </a:fld>
            <a:endParaRPr sz="700">
              <a:solidFill>
                <a:schemeClr val="accent6"/>
              </a:solidFill>
              <a:latin typeface="Lato"/>
              <a:ea typeface="Lato"/>
              <a:cs typeface="Lato"/>
              <a:sym typeface="Lato"/>
            </a:endParaRPr>
          </a:p>
        </p:txBody>
      </p:sp>
      <p:sp>
        <p:nvSpPr>
          <p:cNvPr id="87" name="Google Shape;87;p18"/>
          <p:cNvSpPr txBox="1"/>
          <p:nvPr>
            <p:ph type="title"/>
          </p:nvPr>
        </p:nvSpPr>
        <p:spPr>
          <a:xfrm>
            <a:off x="367400" y="251775"/>
            <a:ext cx="4667100" cy="11361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88" name="Google Shape;88;p18"/>
          <p:cNvSpPr txBox="1"/>
          <p:nvPr>
            <p:ph idx="1" type="body"/>
          </p:nvPr>
        </p:nvSpPr>
        <p:spPr>
          <a:xfrm>
            <a:off x="367400" y="1476375"/>
            <a:ext cx="5802300" cy="28848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1">
  <p:cSld name="CUSTOM_1_2_1">
    <p:bg>
      <p:bgPr>
        <a:solidFill>
          <a:srgbClr val="EDF3F7"/>
        </a:solidFill>
      </p:bgPr>
    </p:bg>
    <p:spTree>
      <p:nvGrpSpPr>
        <p:cNvPr id="89" name="Shape 89"/>
        <p:cNvGrpSpPr/>
        <p:nvPr/>
      </p:nvGrpSpPr>
      <p:grpSpPr>
        <a:xfrm>
          <a:off x="0" y="0"/>
          <a:ext cx="0" cy="0"/>
          <a:chOff x="0" y="0"/>
          <a:chExt cx="0" cy="0"/>
        </a:xfrm>
      </p:grpSpPr>
      <p:pic>
        <p:nvPicPr>
          <p:cNvPr id="90" name="Google Shape;90;p19"/>
          <p:cNvPicPr preferRelativeResize="0"/>
          <p:nvPr/>
        </p:nvPicPr>
        <p:blipFill rotWithShape="1">
          <a:blip r:embed="rId2">
            <a:alphaModFix/>
          </a:blip>
          <a:srcRect b="0" l="0" r="18200" t="0"/>
          <a:stretch/>
        </p:blipFill>
        <p:spPr>
          <a:xfrm>
            <a:off x="5957575" y="0"/>
            <a:ext cx="3186425" cy="5143501"/>
          </a:xfrm>
          <a:prstGeom prst="rect">
            <a:avLst/>
          </a:prstGeom>
          <a:noFill/>
          <a:ln>
            <a:noFill/>
          </a:ln>
        </p:spPr>
      </p:pic>
      <p:sp>
        <p:nvSpPr>
          <p:cNvPr id="91" name="Google Shape;91;p19"/>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id="92" name="Google Shape;92;p19"/>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93" name="Google Shape;93;p19"/>
          <p:cNvSpPr txBox="1"/>
          <p:nvPr>
            <p:ph type="title"/>
          </p:nvPr>
        </p:nvSpPr>
        <p:spPr>
          <a:xfrm>
            <a:off x="367400" y="251775"/>
            <a:ext cx="5755500" cy="734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94" name="Google Shape;94;p19"/>
          <p:cNvSpPr txBox="1"/>
          <p:nvPr>
            <p:ph idx="1" type="body"/>
          </p:nvPr>
        </p:nvSpPr>
        <p:spPr>
          <a:xfrm>
            <a:off x="367400" y="986475"/>
            <a:ext cx="5802300" cy="33135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1 - 2 Boxes">
  <p:cSld name="CUSTOM_1_2_1_1">
    <p:bg>
      <p:bgPr>
        <a:solidFill>
          <a:srgbClr val="EDF3F7"/>
        </a:solidFill>
      </p:bgPr>
    </p:bg>
    <p:spTree>
      <p:nvGrpSpPr>
        <p:cNvPr id="95" name="Shape 95"/>
        <p:cNvGrpSpPr/>
        <p:nvPr/>
      </p:nvGrpSpPr>
      <p:grpSpPr>
        <a:xfrm>
          <a:off x="0" y="0"/>
          <a:ext cx="0" cy="0"/>
          <a:chOff x="0" y="0"/>
          <a:chExt cx="0" cy="0"/>
        </a:xfrm>
      </p:grpSpPr>
      <p:pic>
        <p:nvPicPr>
          <p:cNvPr id="96" name="Google Shape;96;p20"/>
          <p:cNvPicPr preferRelativeResize="0"/>
          <p:nvPr/>
        </p:nvPicPr>
        <p:blipFill rotWithShape="1">
          <a:blip r:embed="rId2">
            <a:alphaModFix/>
          </a:blip>
          <a:srcRect b="0" l="0" r="18200" t="0"/>
          <a:stretch/>
        </p:blipFill>
        <p:spPr>
          <a:xfrm>
            <a:off x="5957575" y="0"/>
            <a:ext cx="3186425" cy="5143501"/>
          </a:xfrm>
          <a:prstGeom prst="rect">
            <a:avLst/>
          </a:prstGeom>
          <a:noFill/>
          <a:ln>
            <a:noFill/>
          </a:ln>
        </p:spPr>
      </p:pic>
      <p:sp>
        <p:nvSpPr>
          <p:cNvPr id="97" name="Google Shape;97;p20"/>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id="98" name="Google Shape;98;p20"/>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99" name="Google Shape;99;p20"/>
          <p:cNvSpPr/>
          <p:nvPr/>
        </p:nvSpPr>
        <p:spPr>
          <a:xfrm>
            <a:off x="353675" y="1741000"/>
            <a:ext cx="4055400" cy="2690400"/>
          </a:xfrm>
          <a:prstGeom prst="roundRect">
            <a:avLst>
              <a:gd fmla="val 3309" name="adj"/>
            </a:avLst>
          </a:prstGeom>
          <a:solidFill>
            <a:schemeClr val="lt1"/>
          </a:solidFill>
          <a:ln>
            <a:noFill/>
          </a:ln>
          <a:effectLst>
            <a:outerShdw rotWithShape="0" algn="bl" dir="2580000" dist="38100">
              <a:srgbClr val="000000">
                <a:alpha val="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0"/>
          <p:cNvSpPr/>
          <p:nvPr/>
        </p:nvSpPr>
        <p:spPr>
          <a:xfrm>
            <a:off x="4767625" y="1750775"/>
            <a:ext cx="4055400" cy="2690400"/>
          </a:xfrm>
          <a:prstGeom prst="roundRect">
            <a:avLst>
              <a:gd fmla="val 3309" name="adj"/>
            </a:avLst>
          </a:prstGeom>
          <a:solidFill>
            <a:schemeClr val="lt1"/>
          </a:solidFill>
          <a:ln>
            <a:noFill/>
          </a:ln>
          <a:effectLst>
            <a:outerShdw rotWithShape="0" algn="bl" dir="2580000" dist="38100">
              <a:srgbClr val="000000">
                <a:alpha val="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0"/>
          <p:cNvSpPr txBox="1"/>
          <p:nvPr>
            <p:ph type="title"/>
          </p:nvPr>
        </p:nvSpPr>
        <p:spPr>
          <a:xfrm>
            <a:off x="530675" y="1857375"/>
            <a:ext cx="3721500" cy="4083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p:txBody>
      </p:sp>
      <p:sp>
        <p:nvSpPr>
          <p:cNvPr id="102" name="Google Shape;102;p20"/>
          <p:cNvSpPr txBox="1"/>
          <p:nvPr>
            <p:ph idx="1" type="body"/>
          </p:nvPr>
        </p:nvSpPr>
        <p:spPr>
          <a:xfrm>
            <a:off x="530675" y="2320025"/>
            <a:ext cx="3721500" cy="1905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3" name="Google Shape;103;p20"/>
          <p:cNvSpPr txBox="1"/>
          <p:nvPr>
            <p:ph idx="2" type="title"/>
          </p:nvPr>
        </p:nvSpPr>
        <p:spPr>
          <a:xfrm>
            <a:off x="4946200" y="1857375"/>
            <a:ext cx="3721500" cy="4083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2800"/>
              <a:buFont typeface="Raleway"/>
              <a:buNone/>
              <a:defRPr>
                <a:latin typeface="Raleway"/>
                <a:ea typeface="Raleway"/>
                <a:cs typeface="Raleway"/>
                <a:sym typeface="Raleway"/>
              </a:defRPr>
            </a:lvl2pPr>
            <a:lvl3pPr lvl="2" rtl="0">
              <a:spcBef>
                <a:spcPts val="0"/>
              </a:spcBef>
              <a:spcAft>
                <a:spcPts val="0"/>
              </a:spcAft>
              <a:buSzPts val="2800"/>
              <a:buFont typeface="Raleway"/>
              <a:buNone/>
              <a:defRPr>
                <a:latin typeface="Raleway"/>
                <a:ea typeface="Raleway"/>
                <a:cs typeface="Raleway"/>
                <a:sym typeface="Raleway"/>
              </a:defRPr>
            </a:lvl3pPr>
            <a:lvl4pPr lvl="3" rtl="0">
              <a:spcBef>
                <a:spcPts val="0"/>
              </a:spcBef>
              <a:spcAft>
                <a:spcPts val="0"/>
              </a:spcAft>
              <a:buSzPts val="2800"/>
              <a:buFont typeface="Raleway"/>
              <a:buNone/>
              <a:defRPr>
                <a:latin typeface="Raleway"/>
                <a:ea typeface="Raleway"/>
                <a:cs typeface="Raleway"/>
                <a:sym typeface="Raleway"/>
              </a:defRPr>
            </a:lvl4pPr>
            <a:lvl5pPr lvl="4" rtl="0">
              <a:spcBef>
                <a:spcPts val="0"/>
              </a:spcBef>
              <a:spcAft>
                <a:spcPts val="0"/>
              </a:spcAft>
              <a:buSzPts val="2800"/>
              <a:buFont typeface="Raleway"/>
              <a:buNone/>
              <a:defRPr>
                <a:latin typeface="Raleway"/>
                <a:ea typeface="Raleway"/>
                <a:cs typeface="Raleway"/>
                <a:sym typeface="Raleway"/>
              </a:defRPr>
            </a:lvl5pPr>
            <a:lvl6pPr lvl="5" rtl="0">
              <a:spcBef>
                <a:spcPts val="0"/>
              </a:spcBef>
              <a:spcAft>
                <a:spcPts val="0"/>
              </a:spcAft>
              <a:buSzPts val="2800"/>
              <a:buFont typeface="Raleway"/>
              <a:buNone/>
              <a:defRPr>
                <a:latin typeface="Raleway"/>
                <a:ea typeface="Raleway"/>
                <a:cs typeface="Raleway"/>
                <a:sym typeface="Raleway"/>
              </a:defRPr>
            </a:lvl6pPr>
            <a:lvl7pPr lvl="6" rtl="0">
              <a:spcBef>
                <a:spcPts val="0"/>
              </a:spcBef>
              <a:spcAft>
                <a:spcPts val="0"/>
              </a:spcAft>
              <a:buSzPts val="2800"/>
              <a:buFont typeface="Raleway"/>
              <a:buNone/>
              <a:defRPr>
                <a:latin typeface="Raleway"/>
                <a:ea typeface="Raleway"/>
                <a:cs typeface="Raleway"/>
                <a:sym typeface="Raleway"/>
              </a:defRPr>
            </a:lvl7pPr>
            <a:lvl8pPr lvl="7" rtl="0">
              <a:spcBef>
                <a:spcPts val="0"/>
              </a:spcBef>
              <a:spcAft>
                <a:spcPts val="0"/>
              </a:spcAft>
              <a:buSzPts val="2800"/>
              <a:buFont typeface="Raleway"/>
              <a:buNone/>
              <a:defRPr>
                <a:latin typeface="Raleway"/>
                <a:ea typeface="Raleway"/>
                <a:cs typeface="Raleway"/>
                <a:sym typeface="Raleway"/>
              </a:defRPr>
            </a:lvl8pPr>
            <a:lvl9pPr lvl="8" rtl="0">
              <a:spcBef>
                <a:spcPts val="0"/>
              </a:spcBef>
              <a:spcAft>
                <a:spcPts val="0"/>
              </a:spcAft>
              <a:buSzPts val="2800"/>
              <a:buFont typeface="Raleway"/>
              <a:buNone/>
              <a:defRPr>
                <a:latin typeface="Raleway"/>
                <a:ea typeface="Raleway"/>
                <a:cs typeface="Raleway"/>
                <a:sym typeface="Raleway"/>
              </a:defRPr>
            </a:lvl9pPr>
          </a:lstStyle>
          <a:p/>
        </p:txBody>
      </p:sp>
      <p:sp>
        <p:nvSpPr>
          <p:cNvPr id="104" name="Google Shape;104;p20"/>
          <p:cNvSpPr txBox="1"/>
          <p:nvPr>
            <p:ph idx="3" type="body"/>
          </p:nvPr>
        </p:nvSpPr>
        <p:spPr>
          <a:xfrm>
            <a:off x="4946200" y="2320025"/>
            <a:ext cx="3721500" cy="1905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5" name="Google Shape;105;p20"/>
          <p:cNvSpPr txBox="1"/>
          <p:nvPr>
            <p:ph idx="4" type="title"/>
          </p:nvPr>
        </p:nvSpPr>
        <p:spPr>
          <a:xfrm>
            <a:off x="353675" y="299575"/>
            <a:ext cx="7266300" cy="734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06" name="Google Shape;106;p20"/>
          <p:cNvSpPr txBox="1"/>
          <p:nvPr>
            <p:ph idx="5" type="body"/>
          </p:nvPr>
        </p:nvSpPr>
        <p:spPr>
          <a:xfrm>
            <a:off x="353675" y="898075"/>
            <a:ext cx="7266300" cy="6735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2">
  <p:cSld name="CUSTOM_1_1_1_3_1">
    <p:bg>
      <p:bgPr>
        <a:solidFill>
          <a:srgbClr val="EDF3F7"/>
        </a:solidFill>
      </p:bgPr>
    </p:bg>
    <p:spTree>
      <p:nvGrpSpPr>
        <p:cNvPr id="107" name="Shape 107"/>
        <p:cNvGrpSpPr/>
        <p:nvPr/>
      </p:nvGrpSpPr>
      <p:grpSpPr>
        <a:xfrm>
          <a:off x="0" y="0"/>
          <a:ext cx="0" cy="0"/>
          <a:chOff x="0" y="0"/>
          <a:chExt cx="0" cy="0"/>
        </a:xfrm>
      </p:grpSpPr>
      <p:pic>
        <p:nvPicPr>
          <p:cNvPr id="108" name="Google Shape;108;p21"/>
          <p:cNvPicPr preferRelativeResize="0"/>
          <p:nvPr/>
        </p:nvPicPr>
        <p:blipFill rotWithShape="1">
          <a:blip r:embed="rId2">
            <a:alphaModFix/>
          </a:blip>
          <a:srcRect b="0" l="0" r="1671" t="0"/>
          <a:stretch/>
        </p:blipFill>
        <p:spPr>
          <a:xfrm flipH="1" rot="10800000">
            <a:off x="5313750" y="-1"/>
            <a:ext cx="3830249" cy="5143501"/>
          </a:xfrm>
          <a:prstGeom prst="rect">
            <a:avLst/>
          </a:prstGeom>
          <a:noFill/>
          <a:ln>
            <a:noFill/>
          </a:ln>
        </p:spPr>
      </p:pic>
      <p:sp>
        <p:nvSpPr>
          <p:cNvPr id="109" name="Google Shape;109;p21"/>
          <p:cNvSpPr txBox="1"/>
          <p:nvPr/>
        </p:nvSpPr>
        <p:spPr>
          <a:xfrm>
            <a:off x="50646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accent6"/>
                </a:solidFill>
                <a:latin typeface="Lato"/>
                <a:ea typeface="Lato"/>
                <a:cs typeface="Lato"/>
                <a:sym typeface="Lato"/>
              </a:rPr>
              <a:t>Confidential and Proprietary  |</a:t>
            </a:r>
            <a:r>
              <a:rPr lang="en" sz="700">
                <a:solidFill>
                  <a:schemeClr val="accent6"/>
                </a:solidFill>
                <a:latin typeface="Lato"/>
                <a:ea typeface="Lato"/>
                <a:cs typeface="Lato"/>
                <a:sym typeface="Lato"/>
              </a:rPr>
              <a:t>  </a:t>
            </a:r>
            <a:fld id="{00000000-1234-1234-1234-123412341234}" type="slidenum">
              <a:rPr lang="en" sz="700">
                <a:solidFill>
                  <a:schemeClr val="accent6"/>
                </a:solidFill>
                <a:latin typeface="Raleway"/>
                <a:ea typeface="Raleway"/>
                <a:cs typeface="Raleway"/>
                <a:sym typeface="Raleway"/>
              </a:rPr>
              <a:t>‹#›</a:t>
            </a:fld>
            <a:endParaRPr sz="700">
              <a:solidFill>
                <a:schemeClr val="accent6"/>
              </a:solidFill>
              <a:latin typeface="Lato"/>
              <a:ea typeface="Lato"/>
              <a:cs typeface="Lato"/>
              <a:sym typeface="Lato"/>
            </a:endParaRPr>
          </a:p>
        </p:txBody>
      </p:sp>
      <p:pic>
        <p:nvPicPr>
          <p:cNvPr id="110" name="Google Shape;110;p21"/>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111" name="Google Shape;111;p21"/>
          <p:cNvSpPr txBox="1"/>
          <p:nvPr>
            <p:ph type="title"/>
          </p:nvPr>
        </p:nvSpPr>
        <p:spPr>
          <a:xfrm>
            <a:off x="367400" y="251775"/>
            <a:ext cx="4626300" cy="10680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12" name="Google Shape;112;p21"/>
          <p:cNvSpPr txBox="1"/>
          <p:nvPr>
            <p:ph idx="1" type="body"/>
          </p:nvPr>
        </p:nvSpPr>
        <p:spPr>
          <a:xfrm>
            <a:off x="367400" y="1430075"/>
            <a:ext cx="5660700" cy="28848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with White 1 Left">
  <p:cSld name="CUSTOM_1_2_1_1_1">
    <p:bg>
      <p:bgPr>
        <a:solidFill>
          <a:srgbClr val="EDF3F7"/>
        </a:solidFill>
      </p:bgPr>
    </p:bg>
    <p:spTree>
      <p:nvGrpSpPr>
        <p:cNvPr id="113" name="Shape 113"/>
        <p:cNvGrpSpPr/>
        <p:nvPr/>
      </p:nvGrpSpPr>
      <p:grpSpPr>
        <a:xfrm>
          <a:off x="0" y="0"/>
          <a:ext cx="0" cy="0"/>
          <a:chOff x="0" y="0"/>
          <a:chExt cx="0" cy="0"/>
        </a:xfrm>
      </p:grpSpPr>
      <p:pic>
        <p:nvPicPr>
          <p:cNvPr id="114" name="Google Shape;114;p22"/>
          <p:cNvPicPr preferRelativeResize="0"/>
          <p:nvPr/>
        </p:nvPicPr>
        <p:blipFill rotWithShape="1">
          <a:blip r:embed="rId2">
            <a:alphaModFix/>
          </a:blip>
          <a:srcRect b="0" l="-893" r="24534" t="0"/>
          <a:stretch/>
        </p:blipFill>
        <p:spPr>
          <a:xfrm flipH="1">
            <a:off x="0" y="0"/>
            <a:ext cx="2974426" cy="5143501"/>
          </a:xfrm>
          <a:prstGeom prst="rect">
            <a:avLst/>
          </a:prstGeom>
          <a:noFill/>
          <a:ln>
            <a:noFill/>
          </a:ln>
        </p:spPr>
      </p:pic>
      <p:sp>
        <p:nvSpPr>
          <p:cNvPr id="115" name="Google Shape;115;p22"/>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116" name="Google Shape;116;p22"/>
          <p:cNvPicPr preferRelativeResize="0"/>
          <p:nvPr/>
        </p:nvPicPr>
        <p:blipFill rotWithShape="1">
          <a:blip r:embed="rId3">
            <a:alphaModFix/>
          </a:blip>
          <a:srcRect b="1690" l="0" r="0" t="1700"/>
          <a:stretch/>
        </p:blipFill>
        <p:spPr>
          <a:xfrm>
            <a:off x="228600" y="4663225"/>
            <a:ext cx="659128" cy="240700"/>
          </a:xfrm>
          <a:prstGeom prst="rect">
            <a:avLst/>
          </a:prstGeom>
          <a:noFill/>
          <a:ln>
            <a:noFill/>
          </a:ln>
        </p:spPr>
      </p:pic>
      <p:sp>
        <p:nvSpPr>
          <p:cNvPr id="117" name="Google Shape;117;p22"/>
          <p:cNvSpPr txBox="1"/>
          <p:nvPr>
            <p:ph type="title"/>
          </p:nvPr>
        </p:nvSpPr>
        <p:spPr>
          <a:xfrm>
            <a:off x="2918725" y="319800"/>
            <a:ext cx="5996700" cy="680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18" name="Google Shape;118;p22"/>
          <p:cNvSpPr txBox="1"/>
          <p:nvPr>
            <p:ph idx="1" type="body"/>
          </p:nvPr>
        </p:nvSpPr>
        <p:spPr>
          <a:xfrm>
            <a:off x="2918725" y="1000200"/>
            <a:ext cx="5901900" cy="3435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with White 2 Left">
  <p:cSld name="CUSTOM_1_2_1_1_1_4">
    <p:bg>
      <p:bgPr>
        <a:solidFill>
          <a:srgbClr val="EDF3F7"/>
        </a:solidFill>
      </p:bgPr>
    </p:bg>
    <p:spTree>
      <p:nvGrpSpPr>
        <p:cNvPr id="119" name="Shape 119"/>
        <p:cNvGrpSpPr/>
        <p:nvPr/>
      </p:nvGrpSpPr>
      <p:grpSpPr>
        <a:xfrm>
          <a:off x="0" y="0"/>
          <a:ext cx="0" cy="0"/>
          <a:chOff x="0" y="0"/>
          <a:chExt cx="0" cy="0"/>
        </a:xfrm>
      </p:grpSpPr>
      <p:pic>
        <p:nvPicPr>
          <p:cNvPr id="120" name="Google Shape;120;p23"/>
          <p:cNvPicPr preferRelativeResize="0"/>
          <p:nvPr/>
        </p:nvPicPr>
        <p:blipFill>
          <a:blip r:embed="rId2">
            <a:alphaModFix/>
          </a:blip>
          <a:stretch>
            <a:fillRect/>
          </a:stretch>
        </p:blipFill>
        <p:spPr>
          <a:xfrm>
            <a:off x="0" y="0"/>
            <a:ext cx="4127672" cy="5143500"/>
          </a:xfrm>
          <a:prstGeom prst="rect">
            <a:avLst/>
          </a:prstGeom>
          <a:noFill/>
          <a:ln>
            <a:noFill/>
          </a:ln>
        </p:spPr>
      </p:pic>
      <p:sp>
        <p:nvSpPr>
          <p:cNvPr id="121" name="Google Shape;121;p23"/>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122" name="Google Shape;122;p23"/>
          <p:cNvPicPr preferRelativeResize="0"/>
          <p:nvPr/>
        </p:nvPicPr>
        <p:blipFill rotWithShape="1">
          <a:blip r:embed="rId3">
            <a:alphaModFix/>
          </a:blip>
          <a:srcRect b="1690" l="0" r="0" t="1700"/>
          <a:stretch/>
        </p:blipFill>
        <p:spPr>
          <a:xfrm>
            <a:off x="228600" y="4663225"/>
            <a:ext cx="659128" cy="240700"/>
          </a:xfrm>
          <a:prstGeom prst="rect">
            <a:avLst/>
          </a:prstGeom>
          <a:noFill/>
          <a:ln>
            <a:noFill/>
          </a:ln>
        </p:spPr>
      </p:pic>
      <p:sp>
        <p:nvSpPr>
          <p:cNvPr id="123" name="Google Shape;123;p23"/>
          <p:cNvSpPr txBox="1"/>
          <p:nvPr>
            <p:ph type="title"/>
          </p:nvPr>
        </p:nvSpPr>
        <p:spPr>
          <a:xfrm>
            <a:off x="4245425" y="319800"/>
            <a:ext cx="4567800" cy="10680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24" name="Google Shape;124;p23"/>
          <p:cNvSpPr txBox="1"/>
          <p:nvPr>
            <p:ph idx="1" type="body"/>
          </p:nvPr>
        </p:nvSpPr>
        <p:spPr>
          <a:xfrm>
            <a:off x="4245425" y="1498100"/>
            <a:ext cx="4567800" cy="28848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1 Left">
  <p:cSld name="CUSTOM_1_2_1_1_1_2">
    <p:bg>
      <p:bgPr>
        <a:solidFill>
          <a:srgbClr val="EDF3F7"/>
        </a:solidFill>
      </p:bgPr>
    </p:bg>
    <p:spTree>
      <p:nvGrpSpPr>
        <p:cNvPr id="125" name="Shape 125"/>
        <p:cNvGrpSpPr/>
        <p:nvPr/>
      </p:nvGrpSpPr>
      <p:grpSpPr>
        <a:xfrm>
          <a:off x="0" y="0"/>
          <a:ext cx="0" cy="0"/>
          <a:chOff x="0" y="0"/>
          <a:chExt cx="0" cy="0"/>
        </a:xfrm>
      </p:grpSpPr>
      <p:pic>
        <p:nvPicPr>
          <p:cNvPr id="126" name="Google Shape;126;p24"/>
          <p:cNvPicPr preferRelativeResize="0"/>
          <p:nvPr/>
        </p:nvPicPr>
        <p:blipFill rotWithShape="1">
          <a:blip r:embed="rId2">
            <a:alphaModFix/>
          </a:blip>
          <a:srcRect b="0" l="0" r="18200" t="0"/>
          <a:stretch/>
        </p:blipFill>
        <p:spPr>
          <a:xfrm flipH="1">
            <a:off x="0" y="0"/>
            <a:ext cx="3186425" cy="5143501"/>
          </a:xfrm>
          <a:prstGeom prst="rect">
            <a:avLst/>
          </a:prstGeom>
          <a:noFill/>
          <a:ln>
            <a:noFill/>
          </a:ln>
        </p:spPr>
      </p:pic>
      <p:sp>
        <p:nvSpPr>
          <p:cNvPr id="127" name="Google Shape;127;p24"/>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128" name="Google Shape;128;p24"/>
          <p:cNvPicPr preferRelativeResize="0"/>
          <p:nvPr/>
        </p:nvPicPr>
        <p:blipFill rotWithShape="1">
          <a:blip r:embed="rId3">
            <a:alphaModFix/>
          </a:blip>
          <a:srcRect b="1569" l="0" r="0" t="1569"/>
          <a:stretch/>
        </p:blipFill>
        <p:spPr>
          <a:xfrm>
            <a:off x="228600" y="4663225"/>
            <a:ext cx="659128" cy="240700"/>
          </a:xfrm>
          <a:prstGeom prst="rect">
            <a:avLst/>
          </a:prstGeom>
          <a:noFill/>
          <a:ln>
            <a:noFill/>
          </a:ln>
        </p:spPr>
      </p:pic>
      <p:sp>
        <p:nvSpPr>
          <p:cNvPr id="129" name="Google Shape;129;p24"/>
          <p:cNvSpPr txBox="1"/>
          <p:nvPr>
            <p:ph type="title"/>
          </p:nvPr>
        </p:nvSpPr>
        <p:spPr>
          <a:xfrm>
            <a:off x="2974425" y="319800"/>
            <a:ext cx="5940900" cy="700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30" name="Google Shape;130;p24"/>
          <p:cNvSpPr txBox="1"/>
          <p:nvPr>
            <p:ph idx="1" type="body"/>
          </p:nvPr>
        </p:nvSpPr>
        <p:spPr>
          <a:xfrm>
            <a:off x="2974425" y="1020600"/>
            <a:ext cx="5847000" cy="35514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2">
  <p:cSld name="CUSTOM_1_1_1_3_1_1">
    <p:bg>
      <p:bgPr>
        <a:solidFill>
          <a:srgbClr val="EDF3F7"/>
        </a:solidFill>
      </p:bgPr>
    </p:bg>
    <p:spTree>
      <p:nvGrpSpPr>
        <p:cNvPr id="131" name="Shape 131"/>
        <p:cNvGrpSpPr/>
        <p:nvPr/>
      </p:nvGrpSpPr>
      <p:grpSpPr>
        <a:xfrm>
          <a:off x="0" y="0"/>
          <a:ext cx="0" cy="0"/>
          <a:chOff x="0" y="0"/>
          <a:chExt cx="0" cy="0"/>
        </a:xfrm>
      </p:grpSpPr>
      <p:pic>
        <p:nvPicPr>
          <p:cNvPr id="132" name="Google Shape;132;p25"/>
          <p:cNvPicPr preferRelativeResize="0"/>
          <p:nvPr/>
        </p:nvPicPr>
        <p:blipFill>
          <a:blip r:embed="rId2">
            <a:alphaModFix/>
          </a:blip>
          <a:stretch>
            <a:fillRect/>
          </a:stretch>
        </p:blipFill>
        <p:spPr>
          <a:xfrm>
            <a:off x="0" y="0"/>
            <a:ext cx="4127656" cy="5143500"/>
          </a:xfrm>
          <a:prstGeom prst="rect">
            <a:avLst/>
          </a:prstGeom>
          <a:noFill/>
          <a:ln>
            <a:noFill/>
          </a:ln>
        </p:spPr>
      </p:pic>
      <p:pic>
        <p:nvPicPr>
          <p:cNvPr id="133" name="Google Shape;133;p25"/>
          <p:cNvPicPr preferRelativeResize="0"/>
          <p:nvPr/>
        </p:nvPicPr>
        <p:blipFill rotWithShape="1">
          <a:blip r:embed="rId3">
            <a:alphaModFix/>
          </a:blip>
          <a:srcRect b="1569" l="0" r="0" t="1569"/>
          <a:stretch/>
        </p:blipFill>
        <p:spPr>
          <a:xfrm>
            <a:off x="228600" y="4663225"/>
            <a:ext cx="659128" cy="240700"/>
          </a:xfrm>
          <a:prstGeom prst="rect">
            <a:avLst/>
          </a:prstGeom>
          <a:noFill/>
          <a:ln>
            <a:noFill/>
          </a:ln>
        </p:spPr>
      </p:pic>
      <p:sp>
        <p:nvSpPr>
          <p:cNvPr id="134" name="Google Shape;134;p25"/>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sp>
        <p:nvSpPr>
          <p:cNvPr id="135" name="Google Shape;135;p25"/>
          <p:cNvSpPr txBox="1"/>
          <p:nvPr>
            <p:ph type="title"/>
          </p:nvPr>
        </p:nvSpPr>
        <p:spPr>
          <a:xfrm>
            <a:off x="4293050" y="319800"/>
            <a:ext cx="4486200" cy="10680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36" name="Google Shape;136;p25"/>
          <p:cNvSpPr txBox="1"/>
          <p:nvPr>
            <p:ph idx="1" type="body"/>
          </p:nvPr>
        </p:nvSpPr>
        <p:spPr>
          <a:xfrm>
            <a:off x="4293050" y="1498100"/>
            <a:ext cx="4486200" cy="28848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3 - 3 Column">
  <p:cSld name="CUSTOM_1_1_1_1_2_1_2">
    <p:bg>
      <p:bgPr>
        <a:solidFill>
          <a:srgbClr val="EDF3F7"/>
        </a:solidFill>
      </p:bgPr>
    </p:bg>
    <p:spTree>
      <p:nvGrpSpPr>
        <p:cNvPr id="137" name="Shape 137"/>
        <p:cNvGrpSpPr/>
        <p:nvPr/>
      </p:nvGrpSpPr>
      <p:grpSpPr>
        <a:xfrm>
          <a:off x="0" y="0"/>
          <a:ext cx="0" cy="0"/>
          <a:chOff x="0" y="0"/>
          <a:chExt cx="0" cy="0"/>
        </a:xfrm>
      </p:grpSpPr>
      <p:pic>
        <p:nvPicPr>
          <p:cNvPr id="138" name="Google Shape;138;p26"/>
          <p:cNvPicPr preferRelativeResize="0"/>
          <p:nvPr/>
        </p:nvPicPr>
        <p:blipFill rotWithShape="1">
          <a:blip r:embed="rId2">
            <a:alphaModFix/>
          </a:blip>
          <a:srcRect b="0" l="0" r="18200" t="0"/>
          <a:stretch/>
        </p:blipFill>
        <p:spPr>
          <a:xfrm>
            <a:off x="5957575" y="0"/>
            <a:ext cx="3186425" cy="5143501"/>
          </a:xfrm>
          <a:prstGeom prst="rect">
            <a:avLst/>
          </a:prstGeom>
          <a:noFill/>
          <a:ln>
            <a:noFill/>
          </a:ln>
        </p:spPr>
      </p:pic>
      <p:sp>
        <p:nvSpPr>
          <p:cNvPr id="139" name="Google Shape;139;p26"/>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id="140" name="Google Shape;140;p26"/>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141" name="Google Shape;141;p26"/>
          <p:cNvSpPr/>
          <p:nvPr/>
        </p:nvSpPr>
        <p:spPr>
          <a:xfrm>
            <a:off x="353675" y="1266100"/>
            <a:ext cx="2663100" cy="3165300"/>
          </a:xfrm>
          <a:prstGeom prst="roundRect">
            <a:avLst>
              <a:gd fmla="val 3309" name="adj"/>
            </a:avLst>
          </a:prstGeom>
          <a:solidFill>
            <a:schemeClr val="lt1"/>
          </a:solidFill>
          <a:ln>
            <a:noFill/>
          </a:ln>
          <a:effectLst>
            <a:outerShdw rotWithShape="0" algn="bl" dir="2580000" dist="38100">
              <a:srgbClr val="000000">
                <a:alpha val="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6"/>
          <p:cNvSpPr/>
          <p:nvPr/>
        </p:nvSpPr>
        <p:spPr>
          <a:xfrm>
            <a:off x="3240450" y="1266100"/>
            <a:ext cx="2663100" cy="3165300"/>
          </a:xfrm>
          <a:prstGeom prst="roundRect">
            <a:avLst>
              <a:gd fmla="val 3309" name="adj"/>
            </a:avLst>
          </a:prstGeom>
          <a:solidFill>
            <a:schemeClr val="lt1"/>
          </a:solidFill>
          <a:ln>
            <a:noFill/>
          </a:ln>
          <a:effectLst>
            <a:outerShdw rotWithShape="0" algn="bl" dir="2580000" dist="38100">
              <a:srgbClr val="000000">
                <a:alpha val="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6"/>
          <p:cNvSpPr/>
          <p:nvPr/>
        </p:nvSpPr>
        <p:spPr>
          <a:xfrm>
            <a:off x="6127225" y="1266100"/>
            <a:ext cx="2663100" cy="3165300"/>
          </a:xfrm>
          <a:prstGeom prst="roundRect">
            <a:avLst>
              <a:gd fmla="val 3309" name="adj"/>
            </a:avLst>
          </a:prstGeom>
          <a:solidFill>
            <a:schemeClr val="lt1"/>
          </a:solidFill>
          <a:ln>
            <a:noFill/>
          </a:ln>
          <a:effectLst>
            <a:outerShdw rotWithShape="0" algn="bl" dir="2580000" dist="38100">
              <a:srgbClr val="000000">
                <a:alpha val="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6"/>
          <p:cNvSpPr txBox="1"/>
          <p:nvPr>
            <p:ph type="title"/>
          </p:nvPr>
        </p:nvSpPr>
        <p:spPr>
          <a:xfrm>
            <a:off x="353675" y="299575"/>
            <a:ext cx="6810600" cy="734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45" name="Google Shape;145;p26"/>
          <p:cNvSpPr txBox="1"/>
          <p:nvPr>
            <p:ph idx="2" type="title"/>
          </p:nvPr>
        </p:nvSpPr>
        <p:spPr>
          <a:xfrm>
            <a:off x="530675" y="1381125"/>
            <a:ext cx="2333700" cy="6804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2800"/>
              <a:buFont typeface="Raleway"/>
              <a:buNone/>
              <a:defRPr>
                <a:latin typeface="Raleway"/>
                <a:ea typeface="Raleway"/>
                <a:cs typeface="Raleway"/>
                <a:sym typeface="Raleway"/>
              </a:defRPr>
            </a:lvl2pPr>
            <a:lvl3pPr lvl="2" rtl="0">
              <a:spcBef>
                <a:spcPts val="0"/>
              </a:spcBef>
              <a:spcAft>
                <a:spcPts val="0"/>
              </a:spcAft>
              <a:buSzPts val="2800"/>
              <a:buFont typeface="Raleway"/>
              <a:buNone/>
              <a:defRPr>
                <a:latin typeface="Raleway"/>
                <a:ea typeface="Raleway"/>
                <a:cs typeface="Raleway"/>
                <a:sym typeface="Raleway"/>
              </a:defRPr>
            </a:lvl3pPr>
            <a:lvl4pPr lvl="3" rtl="0">
              <a:spcBef>
                <a:spcPts val="0"/>
              </a:spcBef>
              <a:spcAft>
                <a:spcPts val="0"/>
              </a:spcAft>
              <a:buSzPts val="2800"/>
              <a:buFont typeface="Raleway"/>
              <a:buNone/>
              <a:defRPr>
                <a:latin typeface="Raleway"/>
                <a:ea typeface="Raleway"/>
                <a:cs typeface="Raleway"/>
                <a:sym typeface="Raleway"/>
              </a:defRPr>
            </a:lvl4pPr>
            <a:lvl5pPr lvl="4" rtl="0">
              <a:spcBef>
                <a:spcPts val="0"/>
              </a:spcBef>
              <a:spcAft>
                <a:spcPts val="0"/>
              </a:spcAft>
              <a:buSzPts val="2800"/>
              <a:buFont typeface="Raleway"/>
              <a:buNone/>
              <a:defRPr>
                <a:latin typeface="Raleway"/>
                <a:ea typeface="Raleway"/>
                <a:cs typeface="Raleway"/>
                <a:sym typeface="Raleway"/>
              </a:defRPr>
            </a:lvl5pPr>
            <a:lvl6pPr lvl="5" rtl="0">
              <a:spcBef>
                <a:spcPts val="0"/>
              </a:spcBef>
              <a:spcAft>
                <a:spcPts val="0"/>
              </a:spcAft>
              <a:buSzPts val="2800"/>
              <a:buFont typeface="Raleway"/>
              <a:buNone/>
              <a:defRPr>
                <a:latin typeface="Raleway"/>
                <a:ea typeface="Raleway"/>
                <a:cs typeface="Raleway"/>
                <a:sym typeface="Raleway"/>
              </a:defRPr>
            </a:lvl6pPr>
            <a:lvl7pPr lvl="6" rtl="0">
              <a:spcBef>
                <a:spcPts val="0"/>
              </a:spcBef>
              <a:spcAft>
                <a:spcPts val="0"/>
              </a:spcAft>
              <a:buSzPts val="2800"/>
              <a:buFont typeface="Raleway"/>
              <a:buNone/>
              <a:defRPr>
                <a:latin typeface="Raleway"/>
                <a:ea typeface="Raleway"/>
                <a:cs typeface="Raleway"/>
                <a:sym typeface="Raleway"/>
              </a:defRPr>
            </a:lvl7pPr>
            <a:lvl8pPr lvl="7" rtl="0">
              <a:spcBef>
                <a:spcPts val="0"/>
              </a:spcBef>
              <a:spcAft>
                <a:spcPts val="0"/>
              </a:spcAft>
              <a:buSzPts val="2800"/>
              <a:buFont typeface="Raleway"/>
              <a:buNone/>
              <a:defRPr>
                <a:latin typeface="Raleway"/>
                <a:ea typeface="Raleway"/>
                <a:cs typeface="Raleway"/>
                <a:sym typeface="Raleway"/>
              </a:defRPr>
            </a:lvl8pPr>
            <a:lvl9pPr lvl="8" rtl="0">
              <a:spcBef>
                <a:spcPts val="0"/>
              </a:spcBef>
              <a:spcAft>
                <a:spcPts val="0"/>
              </a:spcAft>
              <a:buSzPts val="2800"/>
              <a:buFont typeface="Raleway"/>
              <a:buNone/>
              <a:defRPr>
                <a:latin typeface="Raleway"/>
                <a:ea typeface="Raleway"/>
                <a:cs typeface="Raleway"/>
                <a:sym typeface="Raleway"/>
              </a:defRPr>
            </a:lvl9pPr>
          </a:lstStyle>
          <a:p/>
        </p:txBody>
      </p:sp>
      <p:sp>
        <p:nvSpPr>
          <p:cNvPr id="146" name="Google Shape;146;p26"/>
          <p:cNvSpPr txBox="1"/>
          <p:nvPr>
            <p:ph idx="1" type="body"/>
          </p:nvPr>
        </p:nvSpPr>
        <p:spPr>
          <a:xfrm>
            <a:off x="530675" y="2183950"/>
            <a:ext cx="2333700" cy="2054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7" name="Google Shape;147;p26"/>
          <p:cNvSpPr txBox="1"/>
          <p:nvPr>
            <p:ph idx="3" type="title"/>
          </p:nvPr>
        </p:nvSpPr>
        <p:spPr>
          <a:xfrm>
            <a:off x="3401800" y="1381125"/>
            <a:ext cx="2333700" cy="6804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2800"/>
              <a:buFont typeface="Raleway"/>
              <a:buNone/>
              <a:defRPr>
                <a:latin typeface="Raleway"/>
                <a:ea typeface="Raleway"/>
                <a:cs typeface="Raleway"/>
                <a:sym typeface="Raleway"/>
              </a:defRPr>
            </a:lvl2pPr>
            <a:lvl3pPr lvl="2" rtl="0">
              <a:spcBef>
                <a:spcPts val="0"/>
              </a:spcBef>
              <a:spcAft>
                <a:spcPts val="0"/>
              </a:spcAft>
              <a:buSzPts val="2800"/>
              <a:buFont typeface="Raleway"/>
              <a:buNone/>
              <a:defRPr>
                <a:latin typeface="Raleway"/>
                <a:ea typeface="Raleway"/>
                <a:cs typeface="Raleway"/>
                <a:sym typeface="Raleway"/>
              </a:defRPr>
            </a:lvl3pPr>
            <a:lvl4pPr lvl="3" rtl="0">
              <a:spcBef>
                <a:spcPts val="0"/>
              </a:spcBef>
              <a:spcAft>
                <a:spcPts val="0"/>
              </a:spcAft>
              <a:buSzPts val="2800"/>
              <a:buFont typeface="Raleway"/>
              <a:buNone/>
              <a:defRPr>
                <a:latin typeface="Raleway"/>
                <a:ea typeface="Raleway"/>
                <a:cs typeface="Raleway"/>
                <a:sym typeface="Raleway"/>
              </a:defRPr>
            </a:lvl4pPr>
            <a:lvl5pPr lvl="4" rtl="0">
              <a:spcBef>
                <a:spcPts val="0"/>
              </a:spcBef>
              <a:spcAft>
                <a:spcPts val="0"/>
              </a:spcAft>
              <a:buSzPts val="2800"/>
              <a:buFont typeface="Raleway"/>
              <a:buNone/>
              <a:defRPr>
                <a:latin typeface="Raleway"/>
                <a:ea typeface="Raleway"/>
                <a:cs typeface="Raleway"/>
                <a:sym typeface="Raleway"/>
              </a:defRPr>
            </a:lvl5pPr>
            <a:lvl6pPr lvl="5" rtl="0">
              <a:spcBef>
                <a:spcPts val="0"/>
              </a:spcBef>
              <a:spcAft>
                <a:spcPts val="0"/>
              </a:spcAft>
              <a:buSzPts val="2800"/>
              <a:buFont typeface="Raleway"/>
              <a:buNone/>
              <a:defRPr>
                <a:latin typeface="Raleway"/>
                <a:ea typeface="Raleway"/>
                <a:cs typeface="Raleway"/>
                <a:sym typeface="Raleway"/>
              </a:defRPr>
            </a:lvl6pPr>
            <a:lvl7pPr lvl="6" rtl="0">
              <a:spcBef>
                <a:spcPts val="0"/>
              </a:spcBef>
              <a:spcAft>
                <a:spcPts val="0"/>
              </a:spcAft>
              <a:buSzPts val="2800"/>
              <a:buFont typeface="Raleway"/>
              <a:buNone/>
              <a:defRPr>
                <a:latin typeface="Raleway"/>
                <a:ea typeface="Raleway"/>
                <a:cs typeface="Raleway"/>
                <a:sym typeface="Raleway"/>
              </a:defRPr>
            </a:lvl7pPr>
            <a:lvl8pPr lvl="7" rtl="0">
              <a:spcBef>
                <a:spcPts val="0"/>
              </a:spcBef>
              <a:spcAft>
                <a:spcPts val="0"/>
              </a:spcAft>
              <a:buSzPts val="2800"/>
              <a:buFont typeface="Raleway"/>
              <a:buNone/>
              <a:defRPr>
                <a:latin typeface="Raleway"/>
                <a:ea typeface="Raleway"/>
                <a:cs typeface="Raleway"/>
                <a:sym typeface="Raleway"/>
              </a:defRPr>
            </a:lvl8pPr>
            <a:lvl9pPr lvl="8" rtl="0">
              <a:spcBef>
                <a:spcPts val="0"/>
              </a:spcBef>
              <a:spcAft>
                <a:spcPts val="0"/>
              </a:spcAft>
              <a:buSzPts val="2800"/>
              <a:buFont typeface="Raleway"/>
              <a:buNone/>
              <a:defRPr>
                <a:latin typeface="Raleway"/>
                <a:ea typeface="Raleway"/>
                <a:cs typeface="Raleway"/>
                <a:sym typeface="Raleway"/>
              </a:defRPr>
            </a:lvl9pPr>
          </a:lstStyle>
          <a:p/>
        </p:txBody>
      </p:sp>
      <p:sp>
        <p:nvSpPr>
          <p:cNvPr id="148" name="Google Shape;148;p26"/>
          <p:cNvSpPr txBox="1"/>
          <p:nvPr>
            <p:ph idx="4" type="body"/>
          </p:nvPr>
        </p:nvSpPr>
        <p:spPr>
          <a:xfrm>
            <a:off x="3401800" y="2183950"/>
            <a:ext cx="2333700" cy="2054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9" name="Google Shape;149;p26"/>
          <p:cNvSpPr txBox="1"/>
          <p:nvPr>
            <p:ph idx="5" type="title"/>
          </p:nvPr>
        </p:nvSpPr>
        <p:spPr>
          <a:xfrm>
            <a:off x="6300100" y="1381125"/>
            <a:ext cx="2333700" cy="6804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2800"/>
              <a:buFont typeface="Raleway"/>
              <a:buNone/>
              <a:defRPr>
                <a:latin typeface="Raleway"/>
                <a:ea typeface="Raleway"/>
                <a:cs typeface="Raleway"/>
                <a:sym typeface="Raleway"/>
              </a:defRPr>
            </a:lvl2pPr>
            <a:lvl3pPr lvl="2" rtl="0">
              <a:spcBef>
                <a:spcPts val="0"/>
              </a:spcBef>
              <a:spcAft>
                <a:spcPts val="0"/>
              </a:spcAft>
              <a:buSzPts val="2800"/>
              <a:buFont typeface="Raleway"/>
              <a:buNone/>
              <a:defRPr>
                <a:latin typeface="Raleway"/>
                <a:ea typeface="Raleway"/>
                <a:cs typeface="Raleway"/>
                <a:sym typeface="Raleway"/>
              </a:defRPr>
            </a:lvl3pPr>
            <a:lvl4pPr lvl="3" rtl="0">
              <a:spcBef>
                <a:spcPts val="0"/>
              </a:spcBef>
              <a:spcAft>
                <a:spcPts val="0"/>
              </a:spcAft>
              <a:buSzPts val="2800"/>
              <a:buFont typeface="Raleway"/>
              <a:buNone/>
              <a:defRPr>
                <a:latin typeface="Raleway"/>
                <a:ea typeface="Raleway"/>
                <a:cs typeface="Raleway"/>
                <a:sym typeface="Raleway"/>
              </a:defRPr>
            </a:lvl4pPr>
            <a:lvl5pPr lvl="4" rtl="0">
              <a:spcBef>
                <a:spcPts val="0"/>
              </a:spcBef>
              <a:spcAft>
                <a:spcPts val="0"/>
              </a:spcAft>
              <a:buSzPts val="2800"/>
              <a:buFont typeface="Raleway"/>
              <a:buNone/>
              <a:defRPr>
                <a:latin typeface="Raleway"/>
                <a:ea typeface="Raleway"/>
                <a:cs typeface="Raleway"/>
                <a:sym typeface="Raleway"/>
              </a:defRPr>
            </a:lvl5pPr>
            <a:lvl6pPr lvl="5" rtl="0">
              <a:spcBef>
                <a:spcPts val="0"/>
              </a:spcBef>
              <a:spcAft>
                <a:spcPts val="0"/>
              </a:spcAft>
              <a:buSzPts val="2800"/>
              <a:buFont typeface="Raleway"/>
              <a:buNone/>
              <a:defRPr>
                <a:latin typeface="Raleway"/>
                <a:ea typeface="Raleway"/>
                <a:cs typeface="Raleway"/>
                <a:sym typeface="Raleway"/>
              </a:defRPr>
            </a:lvl6pPr>
            <a:lvl7pPr lvl="6" rtl="0">
              <a:spcBef>
                <a:spcPts val="0"/>
              </a:spcBef>
              <a:spcAft>
                <a:spcPts val="0"/>
              </a:spcAft>
              <a:buSzPts val="2800"/>
              <a:buFont typeface="Raleway"/>
              <a:buNone/>
              <a:defRPr>
                <a:latin typeface="Raleway"/>
                <a:ea typeface="Raleway"/>
                <a:cs typeface="Raleway"/>
                <a:sym typeface="Raleway"/>
              </a:defRPr>
            </a:lvl7pPr>
            <a:lvl8pPr lvl="7" rtl="0">
              <a:spcBef>
                <a:spcPts val="0"/>
              </a:spcBef>
              <a:spcAft>
                <a:spcPts val="0"/>
              </a:spcAft>
              <a:buSzPts val="2800"/>
              <a:buFont typeface="Raleway"/>
              <a:buNone/>
              <a:defRPr>
                <a:latin typeface="Raleway"/>
                <a:ea typeface="Raleway"/>
                <a:cs typeface="Raleway"/>
                <a:sym typeface="Raleway"/>
              </a:defRPr>
            </a:lvl8pPr>
            <a:lvl9pPr lvl="8" rtl="0">
              <a:spcBef>
                <a:spcPts val="0"/>
              </a:spcBef>
              <a:spcAft>
                <a:spcPts val="0"/>
              </a:spcAft>
              <a:buSzPts val="2800"/>
              <a:buFont typeface="Raleway"/>
              <a:buNone/>
              <a:defRPr>
                <a:latin typeface="Raleway"/>
                <a:ea typeface="Raleway"/>
                <a:cs typeface="Raleway"/>
                <a:sym typeface="Raleway"/>
              </a:defRPr>
            </a:lvl9pPr>
          </a:lstStyle>
          <a:p/>
        </p:txBody>
      </p:sp>
      <p:sp>
        <p:nvSpPr>
          <p:cNvPr id="150" name="Google Shape;150;p26"/>
          <p:cNvSpPr txBox="1"/>
          <p:nvPr>
            <p:ph idx="6" type="body"/>
          </p:nvPr>
        </p:nvSpPr>
        <p:spPr>
          <a:xfrm>
            <a:off x="6300100" y="2183950"/>
            <a:ext cx="2333700" cy="2054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3 - 3 Box">
  <p:cSld name="CUSTOM_1_1_1_1_2_1_1">
    <p:bg>
      <p:bgPr>
        <a:solidFill>
          <a:srgbClr val="EDF3F7"/>
        </a:solidFill>
      </p:bgPr>
    </p:bg>
    <p:spTree>
      <p:nvGrpSpPr>
        <p:cNvPr id="151" name="Shape 151"/>
        <p:cNvGrpSpPr/>
        <p:nvPr/>
      </p:nvGrpSpPr>
      <p:grpSpPr>
        <a:xfrm>
          <a:off x="0" y="0"/>
          <a:ext cx="0" cy="0"/>
          <a:chOff x="0" y="0"/>
          <a:chExt cx="0" cy="0"/>
        </a:xfrm>
      </p:grpSpPr>
      <p:pic>
        <p:nvPicPr>
          <p:cNvPr id="152" name="Google Shape;152;p27"/>
          <p:cNvPicPr preferRelativeResize="0"/>
          <p:nvPr/>
        </p:nvPicPr>
        <p:blipFill rotWithShape="1">
          <a:blip r:embed="rId2">
            <a:alphaModFix/>
          </a:blip>
          <a:srcRect b="0" l="0" r="18200" t="0"/>
          <a:stretch/>
        </p:blipFill>
        <p:spPr>
          <a:xfrm>
            <a:off x="5957575" y="0"/>
            <a:ext cx="3186425" cy="5143501"/>
          </a:xfrm>
          <a:prstGeom prst="rect">
            <a:avLst/>
          </a:prstGeom>
          <a:noFill/>
          <a:ln>
            <a:noFill/>
          </a:ln>
        </p:spPr>
      </p:pic>
      <p:sp>
        <p:nvSpPr>
          <p:cNvPr id="153" name="Google Shape;153;p27"/>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id="154" name="Google Shape;154;p27"/>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155" name="Google Shape;155;p27"/>
          <p:cNvSpPr/>
          <p:nvPr/>
        </p:nvSpPr>
        <p:spPr>
          <a:xfrm>
            <a:off x="3240452" y="1773975"/>
            <a:ext cx="2663100" cy="2269500"/>
          </a:xfrm>
          <a:prstGeom prst="roundRect">
            <a:avLst>
              <a:gd fmla="val 3309" name="adj"/>
            </a:avLst>
          </a:prstGeom>
          <a:solidFill>
            <a:schemeClr val="lt1"/>
          </a:solidFill>
          <a:ln>
            <a:noFill/>
          </a:ln>
          <a:effectLst>
            <a:outerShdw rotWithShape="0" algn="bl" dir="2580000" dist="38100">
              <a:srgbClr val="000000">
                <a:alpha val="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7"/>
          <p:cNvSpPr/>
          <p:nvPr/>
        </p:nvSpPr>
        <p:spPr>
          <a:xfrm>
            <a:off x="6180877" y="1773975"/>
            <a:ext cx="2663100" cy="2269500"/>
          </a:xfrm>
          <a:prstGeom prst="roundRect">
            <a:avLst>
              <a:gd fmla="val 3309" name="adj"/>
            </a:avLst>
          </a:prstGeom>
          <a:solidFill>
            <a:schemeClr val="lt1"/>
          </a:solidFill>
          <a:ln>
            <a:noFill/>
          </a:ln>
          <a:effectLst>
            <a:outerShdw rotWithShape="0" algn="bl" dir="2580000" dist="38100">
              <a:srgbClr val="000000">
                <a:alpha val="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7"/>
          <p:cNvSpPr/>
          <p:nvPr/>
        </p:nvSpPr>
        <p:spPr>
          <a:xfrm>
            <a:off x="300027" y="1773975"/>
            <a:ext cx="2663100" cy="2269500"/>
          </a:xfrm>
          <a:prstGeom prst="roundRect">
            <a:avLst>
              <a:gd fmla="val 3309" name="adj"/>
            </a:avLst>
          </a:prstGeom>
          <a:solidFill>
            <a:schemeClr val="lt1"/>
          </a:solidFill>
          <a:ln>
            <a:noFill/>
          </a:ln>
          <a:effectLst>
            <a:outerShdw rotWithShape="0" algn="bl" dir="2580000" dist="38100">
              <a:srgbClr val="000000">
                <a:alpha val="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7"/>
          <p:cNvSpPr txBox="1"/>
          <p:nvPr>
            <p:ph type="title"/>
          </p:nvPr>
        </p:nvSpPr>
        <p:spPr>
          <a:xfrm>
            <a:off x="300025" y="299575"/>
            <a:ext cx="7320000" cy="734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59" name="Google Shape;159;p27"/>
          <p:cNvSpPr txBox="1"/>
          <p:nvPr>
            <p:ph idx="2" type="title"/>
          </p:nvPr>
        </p:nvSpPr>
        <p:spPr>
          <a:xfrm>
            <a:off x="415025" y="1898175"/>
            <a:ext cx="2449500" cy="6804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2800"/>
              <a:buFont typeface="Raleway"/>
              <a:buNone/>
              <a:defRPr>
                <a:latin typeface="Raleway"/>
                <a:ea typeface="Raleway"/>
                <a:cs typeface="Raleway"/>
                <a:sym typeface="Raleway"/>
              </a:defRPr>
            </a:lvl2pPr>
            <a:lvl3pPr lvl="2" rtl="0">
              <a:spcBef>
                <a:spcPts val="0"/>
              </a:spcBef>
              <a:spcAft>
                <a:spcPts val="0"/>
              </a:spcAft>
              <a:buSzPts val="2800"/>
              <a:buFont typeface="Raleway"/>
              <a:buNone/>
              <a:defRPr>
                <a:latin typeface="Raleway"/>
                <a:ea typeface="Raleway"/>
                <a:cs typeface="Raleway"/>
                <a:sym typeface="Raleway"/>
              </a:defRPr>
            </a:lvl3pPr>
            <a:lvl4pPr lvl="3" rtl="0">
              <a:spcBef>
                <a:spcPts val="0"/>
              </a:spcBef>
              <a:spcAft>
                <a:spcPts val="0"/>
              </a:spcAft>
              <a:buSzPts val="2800"/>
              <a:buFont typeface="Raleway"/>
              <a:buNone/>
              <a:defRPr>
                <a:latin typeface="Raleway"/>
                <a:ea typeface="Raleway"/>
                <a:cs typeface="Raleway"/>
                <a:sym typeface="Raleway"/>
              </a:defRPr>
            </a:lvl4pPr>
            <a:lvl5pPr lvl="4" rtl="0">
              <a:spcBef>
                <a:spcPts val="0"/>
              </a:spcBef>
              <a:spcAft>
                <a:spcPts val="0"/>
              </a:spcAft>
              <a:buSzPts val="2800"/>
              <a:buFont typeface="Raleway"/>
              <a:buNone/>
              <a:defRPr>
                <a:latin typeface="Raleway"/>
                <a:ea typeface="Raleway"/>
                <a:cs typeface="Raleway"/>
                <a:sym typeface="Raleway"/>
              </a:defRPr>
            </a:lvl5pPr>
            <a:lvl6pPr lvl="5" rtl="0">
              <a:spcBef>
                <a:spcPts val="0"/>
              </a:spcBef>
              <a:spcAft>
                <a:spcPts val="0"/>
              </a:spcAft>
              <a:buSzPts val="2800"/>
              <a:buFont typeface="Raleway"/>
              <a:buNone/>
              <a:defRPr>
                <a:latin typeface="Raleway"/>
                <a:ea typeface="Raleway"/>
                <a:cs typeface="Raleway"/>
                <a:sym typeface="Raleway"/>
              </a:defRPr>
            </a:lvl6pPr>
            <a:lvl7pPr lvl="6" rtl="0">
              <a:spcBef>
                <a:spcPts val="0"/>
              </a:spcBef>
              <a:spcAft>
                <a:spcPts val="0"/>
              </a:spcAft>
              <a:buSzPts val="2800"/>
              <a:buFont typeface="Raleway"/>
              <a:buNone/>
              <a:defRPr>
                <a:latin typeface="Raleway"/>
                <a:ea typeface="Raleway"/>
                <a:cs typeface="Raleway"/>
                <a:sym typeface="Raleway"/>
              </a:defRPr>
            </a:lvl7pPr>
            <a:lvl8pPr lvl="7" rtl="0">
              <a:spcBef>
                <a:spcPts val="0"/>
              </a:spcBef>
              <a:spcAft>
                <a:spcPts val="0"/>
              </a:spcAft>
              <a:buSzPts val="2800"/>
              <a:buFont typeface="Raleway"/>
              <a:buNone/>
              <a:defRPr>
                <a:latin typeface="Raleway"/>
                <a:ea typeface="Raleway"/>
                <a:cs typeface="Raleway"/>
                <a:sym typeface="Raleway"/>
              </a:defRPr>
            </a:lvl8pPr>
            <a:lvl9pPr lvl="8" rtl="0">
              <a:spcBef>
                <a:spcPts val="0"/>
              </a:spcBef>
              <a:spcAft>
                <a:spcPts val="0"/>
              </a:spcAft>
              <a:buSzPts val="2800"/>
              <a:buFont typeface="Raleway"/>
              <a:buNone/>
              <a:defRPr>
                <a:latin typeface="Raleway"/>
                <a:ea typeface="Raleway"/>
                <a:cs typeface="Raleway"/>
                <a:sym typeface="Raleway"/>
              </a:defRPr>
            </a:lvl9pPr>
          </a:lstStyle>
          <a:p/>
        </p:txBody>
      </p:sp>
      <p:sp>
        <p:nvSpPr>
          <p:cNvPr id="160" name="Google Shape;160;p27"/>
          <p:cNvSpPr txBox="1"/>
          <p:nvPr>
            <p:ph idx="1" type="body"/>
          </p:nvPr>
        </p:nvSpPr>
        <p:spPr>
          <a:xfrm>
            <a:off x="415025" y="2635975"/>
            <a:ext cx="2449500" cy="2054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1" name="Google Shape;161;p27"/>
          <p:cNvSpPr txBox="1"/>
          <p:nvPr>
            <p:ph idx="3" type="body"/>
          </p:nvPr>
        </p:nvSpPr>
        <p:spPr>
          <a:xfrm>
            <a:off x="300025" y="898075"/>
            <a:ext cx="7320000" cy="598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2" name="Google Shape;162;p27"/>
          <p:cNvSpPr txBox="1"/>
          <p:nvPr>
            <p:ph idx="4" type="title"/>
          </p:nvPr>
        </p:nvSpPr>
        <p:spPr>
          <a:xfrm>
            <a:off x="3347350" y="1898175"/>
            <a:ext cx="2449500" cy="6804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2800"/>
              <a:buFont typeface="Raleway"/>
              <a:buNone/>
              <a:defRPr>
                <a:latin typeface="Raleway"/>
                <a:ea typeface="Raleway"/>
                <a:cs typeface="Raleway"/>
                <a:sym typeface="Raleway"/>
              </a:defRPr>
            </a:lvl2pPr>
            <a:lvl3pPr lvl="2" rtl="0">
              <a:spcBef>
                <a:spcPts val="0"/>
              </a:spcBef>
              <a:spcAft>
                <a:spcPts val="0"/>
              </a:spcAft>
              <a:buSzPts val="2800"/>
              <a:buFont typeface="Raleway"/>
              <a:buNone/>
              <a:defRPr>
                <a:latin typeface="Raleway"/>
                <a:ea typeface="Raleway"/>
                <a:cs typeface="Raleway"/>
                <a:sym typeface="Raleway"/>
              </a:defRPr>
            </a:lvl3pPr>
            <a:lvl4pPr lvl="3" rtl="0">
              <a:spcBef>
                <a:spcPts val="0"/>
              </a:spcBef>
              <a:spcAft>
                <a:spcPts val="0"/>
              </a:spcAft>
              <a:buSzPts val="2800"/>
              <a:buFont typeface="Raleway"/>
              <a:buNone/>
              <a:defRPr>
                <a:latin typeface="Raleway"/>
                <a:ea typeface="Raleway"/>
                <a:cs typeface="Raleway"/>
                <a:sym typeface="Raleway"/>
              </a:defRPr>
            </a:lvl4pPr>
            <a:lvl5pPr lvl="4" rtl="0">
              <a:spcBef>
                <a:spcPts val="0"/>
              </a:spcBef>
              <a:spcAft>
                <a:spcPts val="0"/>
              </a:spcAft>
              <a:buSzPts val="2800"/>
              <a:buFont typeface="Raleway"/>
              <a:buNone/>
              <a:defRPr>
                <a:latin typeface="Raleway"/>
                <a:ea typeface="Raleway"/>
                <a:cs typeface="Raleway"/>
                <a:sym typeface="Raleway"/>
              </a:defRPr>
            </a:lvl5pPr>
            <a:lvl6pPr lvl="5" rtl="0">
              <a:spcBef>
                <a:spcPts val="0"/>
              </a:spcBef>
              <a:spcAft>
                <a:spcPts val="0"/>
              </a:spcAft>
              <a:buSzPts val="2800"/>
              <a:buFont typeface="Raleway"/>
              <a:buNone/>
              <a:defRPr>
                <a:latin typeface="Raleway"/>
                <a:ea typeface="Raleway"/>
                <a:cs typeface="Raleway"/>
                <a:sym typeface="Raleway"/>
              </a:defRPr>
            </a:lvl6pPr>
            <a:lvl7pPr lvl="6" rtl="0">
              <a:spcBef>
                <a:spcPts val="0"/>
              </a:spcBef>
              <a:spcAft>
                <a:spcPts val="0"/>
              </a:spcAft>
              <a:buSzPts val="2800"/>
              <a:buFont typeface="Raleway"/>
              <a:buNone/>
              <a:defRPr>
                <a:latin typeface="Raleway"/>
                <a:ea typeface="Raleway"/>
                <a:cs typeface="Raleway"/>
                <a:sym typeface="Raleway"/>
              </a:defRPr>
            </a:lvl7pPr>
            <a:lvl8pPr lvl="7" rtl="0">
              <a:spcBef>
                <a:spcPts val="0"/>
              </a:spcBef>
              <a:spcAft>
                <a:spcPts val="0"/>
              </a:spcAft>
              <a:buSzPts val="2800"/>
              <a:buFont typeface="Raleway"/>
              <a:buNone/>
              <a:defRPr>
                <a:latin typeface="Raleway"/>
                <a:ea typeface="Raleway"/>
                <a:cs typeface="Raleway"/>
                <a:sym typeface="Raleway"/>
              </a:defRPr>
            </a:lvl8pPr>
            <a:lvl9pPr lvl="8" rtl="0">
              <a:spcBef>
                <a:spcPts val="0"/>
              </a:spcBef>
              <a:spcAft>
                <a:spcPts val="0"/>
              </a:spcAft>
              <a:buSzPts val="2800"/>
              <a:buFont typeface="Raleway"/>
              <a:buNone/>
              <a:defRPr>
                <a:latin typeface="Raleway"/>
                <a:ea typeface="Raleway"/>
                <a:cs typeface="Raleway"/>
                <a:sym typeface="Raleway"/>
              </a:defRPr>
            </a:lvl9pPr>
          </a:lstStyle>
          <a:p/>
        </p:txBody>
      </p:sp>
      <p:sp>
        <p:nvSpPr>
          <p:cNvPr id="163" name="Google Shape;163;p27"/>
          <p:cNvSpPr txBox="1"/>
          <p:nvPr>
            <p:ph idx="5" type="body"/>
          </p:nvPr>
        </p:nvSpPr>
        <p:spPr>
          <a:xfrm>
            <a:off x="3347200" y="2635975"/>
            <a:ext cx="2449500" cy="2054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4" name="Google Shape;164;p27"/>
          <p:cNvSpPr txBox="1"/>
          <p:nvPr>
            <p:ph idx="6" type="title"/>
          </p:nvPr>
        </p:nvSpPr>
        <p:spPr>
          <a:xfrm>
            <a:off x="6286475" y="1898175"/>
            <a:ext cx="2449500" cy="6804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2800"/>
              <a:buFont typeface="Raleway"/>
              <a:buNone/>
              <a:defRPr>
                <a:latin typeface="Raleway"/>
                <a:ea typeface="Raleway"/>
                <a:cs typeface="Raleway"/>
                <a:sym typeface="Raleway"/>
              </a:defRPr>
            </a:lvl2pPr>
            <a:lvl3pPr lvl="2" rtl="0">
              <a:spcBef>
                <a:spcPts val="0"/>
              </a:spcBef>
              <a:spcAft>
                <a:spcPts val="0"/>
              </a:spcAft>
              <a:buSzPts val="2800"/>
              <a:buFont typeface="Raleway"/>
              <a:buNone/>
              <a:defRPr>
                <a:latin typeface="Raleway"/>
                <a:ea typeface="Raleway"/>
                <a:cs typeface="Raleway"/>
                <a:sym typeface="Raleway"/>
              </a:defRPr>
            </a:lvl3pPr>
            <a:lvl4pPr lvl="3" rtl="0">
              <a:spcBef>
                <a:spcPts val="0"/>
              </a:spcBef>
              <a:spcAft>
                <a:spcPts val="0"/>
              </a:spcAft>
              <a:buSzPts val="2800"/>
              <a:buFont typeface="Raleway"/>
              <a:buNone/>
              <a:defRPr>
                <a:latin typeface="Raleway"/>
                <a:ea typeface="Raleway"/>
                <a:cs typeface="Raleway"/>
                <a:sym typeface="Raleway"/>
              </a:defRPr>
            </a:lvl4pPr>
            <a:lvl5pPr lvl="4" rtl="0">
              <a:spcBef>
                <a:spcPts val="0"/>
              </a:spcBef>
              <a:spcAft>
                <a:spcPts val="0"/>
              </a:spcAft>
              <a:buSzPts val="2800"/>
              <a:buFont typeface="Raleway"/>
              <a:buNone/>
              <a:defRPr>
                <a:latin typeface="Raleway"/>
                <a:ea typeface="Raleway"/>
                <a:cs typeface="Raleway"/>
                <a:sym typeface="Raleway"/>
              </a:defRPr>
            </a:lvl5pPr>
            <a:lvl6pPr lvl="5" rtl="0">
              <a:spcBef>
                <a:spcPts val="0"/>
              </a:spcBef>
              <a:spcAft>
                <a:spcPts val="0"/>
              </a:spcAft>
              <a:buSzPts val="2800"/>
              <a:buFont typeface="Raleway"/>
              <a:buNone/>
              <a:defRPr>
                <a:latin typeface="Raleway"/>
                <a:ea typeface="Raleway"/>
                <a:cs typeface="Raleway"/>
                <a:sym typeface="Raleway"/>
              </a:defRPr>
            </a:lvl6pPr>
            <a:lvl7pPr lvl="6" rtl="0">
              <a:spcBef>
                <a:spcPts val="0"/>
              </a:spcBef>
              <a:spcAft>
                <a:spcPts val="0"/>
              </a:spcAft>
              <a:buSzPts val="2800"/>
              <a:buFont typeface="Raleway"/>
              <a:buNone/>
              <a:defRPr>
                <a:latin typeface="Raleway"/>
                <a:ea typeface="Raleway"/>
                <a:cs typeface="Raleway"/>
                <a:sym typeface="Raleway"/>
              </a:defRPr>
            </a:lvl7pPr>
            <a:lvl8pPr lvl="7" rtl="0">
              <a:spcBef>
                <a:spcPts val="0"/>
              </a:spcBef>
              <a:spcAft>
                <a:spcPts val="0"/>
              </a:spcAft>
              <a:buSzPts val="2800"/>
              <a:buFont typeface="Raleway"/>
              <a:buNone/>
              <a:defRPr>
                <a:latin typeface="Raleway"/>
                <a:ea typeface="Raleway"/>
                <a:cs typeface="Raleway"/>
                <a:sym typeface="Raleway"/>
              </a:defRPr>
            </a:lvl8pPr>
            <a:lvl9pPr lvl="8" rtl="0">
              <a:spcBef>
                <a:spcPts val="0"/>
              </a:spcBef>
              <a:spcAft>
                <a:spcPts val="0"/>
              </a:spcAft>
              <a:buSzPts val="2800"/>
              <a:buFont typeface="Raleway"/>
              <a:buNone/>
              <a:defRPr>
                <a:latin typeface="Raleway"/>
                <a:ea typeface="Raleway"/>
                <a:cs typeface="Raleway"/>
                <a:sym typeface="Raleway"/>
              </a:defRPr>
            </a:lvl9pPr>
          </a:lstStyle>
          <a:p/>
        </p:txBody>
      </p:sp>
      <p:sp>
        <p:nvSpPr>
          <p:cNvPr id="165" name="Google Shape;165;p27"/>
          <p:cNvSpPr txBox="1"/>
          <p:nvPr>
            <p:ph idx="7" type="body"/>
          </p:nvPr>
        </p:nvSpPr>
        <p:spPr>
          <a:xfrm>
            <a:off x="6286325" y="2635975"/>
            <a:ext cx="2449500" cy="2054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Half Split White">
  <p:cSld name="CUSTOM_1_1_1">
    <p:bg>
      <p:bgPr>
        <a:solidFill>
          <a:srgbClr val="EDF3F7"/>
        </a:solidFill>
      </p:bgPr>
    </p:bg>
    <p:spTree>
      <p:nvGrpSpPr>
        <p:cNvPr id="166" name="Shape 166"/>
        <p:cNvGrpSpPr/>
        <p:nvPr/>
      </p:nvGrpSpPr>
      <p:grpSpPr>
        <a:xfrm>
          <a:off x="0" y="0"/>
          <a:ext cx="0" cy="0"/>
          <a:chOff x="0" y="0"/>
          <a:chExt cx="0" cy="0"/>
        </a:xfrm>
      </p:grpSpPr>
      <p:sp>
        <p:nvSpPr>
          <p:cNvPr id="167" name="Google Shape;167;p28"/>
          <p:cNvSpPr/>
          <p:nvPr/>
        </p:nvSpPr>
        <p:spPr>
          <a:xfrm>
            <a:off x="-1" y="-3675"/>
            <a:ext cx="5021867" cy="5149125"/>
          </a:xfrm>
          <a:custGeom>
            <a:rect b="b" l="l" r="r" t="t"/>
            <a:pathLst>
              <a:path extrusionOk="0" h="205965" w="169916">
                <a:moveTo>
                  <a:pt x="134239" y="144"/>
                </a:moveTo>
                <a:lnTo>
                  <a:pt x="169916" y="205891"/>
                </a:lnTo>
                <a:lnTo>
                  <a:pt x="603" y="205965"/>
                </a:lnTo>
                <a:lnTo>
                  <a:pt x="0" y="0"/>
                </a:lnTo>
                <a:close/>
              </a:path>
            </a:pathLst>
          </a:custGeom>
          <a:solidFill>
            <a:srgbClr val="FFFFFF"/>
          </a:solidFill>
          <a:ln>
            <a:noFill/>
          </a:ln>
        </p:spPr>
      </p:sp>
      <p:pic>
        <p:nvPicPr>
          <p:cNvPr id="168" name="Google Shape;168;p28"/>
          <p:cNvPicPr preferRelativeResize="0"/>
          <p:nvPr/>
        </p:nvPicPr>
        <p:blipFill>
          <a:blip r:embed="rId2">
            <a:alphaModFix/>
          </a:blip>
          <a:stretch>
            <a:fillRect/>
          </a:stretch>
        </p:blipFill>
        <p:spPr>
          <a:xfrm>
            <a:off x="228600" y="4663225"/>
            <a:ext cx="663150" cy="240700"/>
          </a:xfrm>
          <a:prstGeom prst="rect">
            <a:avLst/>
          </a:prstGeom>
          <a:noFill/>
          <a:ln>
            <a:noFill/>
          </a:ln>
        </p:spPr>
      </p:pic>
      <p:sp>
        <p:nvSpPr>
          <p:cNvPr id="169" name="Google Shape;169;p28"/>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rgbClr val="8D939A"/>
                </a:solidFill>
                <a:latin typeface="Lato"/>
                <a:ea typeface="Lato"/>
                <a:cs typeface="Lato"/>
                <a:sym typeface="Lato"/>
              </a:rPr>
              <a:t>Confidential and Proprietary  |</a:t>
            </a:r>
            <a:r>
              <a:rPr lang="en" sz="700">
                <a:solidFill>
                  <a:srgbClr val="8D939A"/>
                </a:solidFill>
                <a:latin typeface="Lato"/>
                <a:ea typeface="Lato"/>
                <a:cs typeface="Lato"/>
                <a:sym typeface="Lato"/>
              </a:rPr>
              <a:t>  </a:t>
            </a:r>
            <a:fld id="{00000000-1234-1234-1234-123412341234}" type="slidenum">
              <a:rPr lang="en" sz="700">
                <a:solidFill>
                  <a:srgbClr val="8D939A"/>
                </a:solidFill>
                <a:latin typeface="Raleway"/>
                <a:ea typeface="Raleway"/>
                <a:cs typeface="Raleway"/>
                <a:sym typeface="Raleway"/>
              </a:rPr>
              <a:t>‹#›</a:t>
            </a:fld>
            <a:endParaRPr sz="700">
              <a:solidFill>
                <a:srgbClr val="8D939A"/>
              </a:solidFill>
              <a:latin typeface="Lato"/>
              <a:ea typeface="Lato"/>
              <a:cs typeface="Lato"/>
              <a:sym typeface="Lato"/>
            </a:endParaRPr>
          </a:p>
        </p:txBody>
      </p:sp>
      <p:sp>
        <p:nvSpPr>
          <p:cNvPr id="170" name="Google Shape;170;p28"/>
          <p:cNvSpPr txBox="1"/>
          <p:nvPr>
            <p:ph type="title"/>
          </p:nvPr>
        </p:nvSpPr>
        <p:spPr>
          <a:xfrm>
            <a:off x="300025" y="231525"/>
            <a:ext cx="3462300" cy="1074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71" name="Google Shape;171;p28"/>
          <p:cNvSpPr txBox="1"/>
          <p:nvPr>
            <p:ph idx="1" type="body"/>
          </p:nvPr>
        </p:nvSpPr>
        <p:spPr>
          <a:xfrm>
            <a:off x="300025" y="1415150"/>
            <a:ext cx="3462300" cy="29595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72" name="Google Shape;172;p28"/>
          <p:cNvSpPr txBox="1"/>
          <p:nvPr>
            <p:ph idx="2" type="title"/>
          </p:nvPr>
        </p:nvSpPr>
        <p:spPr>
          <a:xfrm>
            <a:off x="5205425" y="231525"/>
            <a:ext cx="3462300" cy="1074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73" name="Google Shape;173;p28"/>
          <p:cNvSpPr txBox="1"/>
          <p:nvPr>
            <p:ph idx="3" type="body"/>
          </p:nvPr>
        </p:nvSpPr>
        <p:spPr>
          <a:xfrm>
            <a:off x="5205425" y="1415150"/>
            <a:ext cx="3462300" cy="29595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Half Split Teal">
  <p:cSld name="CUSTOM_1_2_1_1_1_1_1">
    <p:bg>
      <p:bgPr>
        <a:solidFill>
          <a:srgbClr val="EDF3F7"/>
        </a:solidFill>
      </p:bgPr>
    </p:bg>
    <p:spTree>
      <p:nvGrpSpPr>
        <p:cNvPr id="174" name="Shape 174"/>
        <p:cNvGrpSpPr/>
        <p:nvPr/>
      </p:nvGrpSpPr>
      <p:grpSpPr>
        <a:xfrm>
          <a:off x="0" y="0"/>
          <a:ext cx="0" cy="0"/>
          <a:chOff x="0" y="0"/>
          <a:chExt cx="0" cy="0"/>
        </a:xfrm>
      </p:grpSpPr>
      <p:sp>
        <p:nvSpPr>
          <p:cNvPr id="175" name="Google Shape;175;p29"/>
          <p:cNvSpPr/>
          <p:nvPr/>
        </p:nvSpPr>
        <p:spPr>
          <a:xfrm>
            <a:off x="-7800" y="-3900"/>
            <a:ext cx="5029750" cy="5157800"/>
          </a:xfrm>
          <a:custGeom>
            <a:rect b="b" l="l" r="r" t="t"/>
            <a:pathLst>
              <a:path extrusionOk="0" h="206312" w="201190">
                <a:moveTo>
                  <a:pt x="158990" y="104"/>
                </a:moveTo>
                <a:lnTo>
                  <a:pt x="201190" y="205899"/>
                </a:lnTo>
                <a:lnTo>
                  <a:pt x="0" y="206312"/>
                </a:lnTo>
                <a:lnTo>
                  <a:pt x="208" y="0"/>
                </a:lnTo>
                <a:close/>
              </a:path>
            </a:pathLst>
          </a:custGeom>
          <a:solidFill>
            <a:srgbClr val="00A6A4"/>
          </a:solidFill>
          <a:ln>
            <a:noFill/>
          </a:ln>
        </p:spPr>
      </p:sp>
      <p:sp>
        <p:nvSpPr>
          <p:cNvPr id="176" name="Google Shape;176;p29"/>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177" name="Google Shape;177;p29"/>
          <p:cNvPicPr preferRelativeResize="0"/>
          <p:nvPr/>
        </p:nvPicPr>
        <p:blipFill rotWithShape="1">
          <a:blip r:embed="rId2">
            <a:alphaModFix/>
          </a:blip>
          <a:srcRect b="1569" l="0" r="0" t="1569"/>
          <a:stretch/>
        </p:blipFill>
        <p:spPr>
          <a:xfrm>
            <a:off x="228600" y="4663225"/>
            <a:ext cx="659128" cy="240700"/>
          </a:xfrm>
          <a:prstGeom prst="rect">
            <a:avLst/>
          </a:prstGeom>
          <a:noFill/>
          <a:ln>
            <a:noFill/>
          </a:ln>
        </p:spPr>
      </p:pic>
      <p:sp>
        <p:nvSpPr>
          <p:cNvPr id="178" name="Google Shape;178;p29"/>
          <p:cNvSpPr txBox="1"/>
          <p:nvPr>
            <p:ph type="title"/>
          </p:nvPr>
        </p:nvSpPr>
        <p:spPr>
          <a:xfrm>
            <a:off x="300025" y="231525"/>
            <a:ext cx="3367200" cy="1074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latin typeface="Lato"/>
                <a:ea typeface="Lato"/>
                <a:cs typeface="Lato"/>
                <a:sym typeface="Lato"/>
              </a:defRPr>
            </a:lvl2pPr>
            <a:lvl3pPr lvl="2" rtl="0">
              <a:spcBef>
                <a:spcPts val="0"/>
              </a:spcBef>
              <a:spcAft>
                <a:spcPts val="0"/>
              </a:spcAft>
              <a:buClr>
                <a:schemeClr val="lt1"/>
              </a:buClr>
              <a:buSzPts val="2800"/>
              <a:buNone/>
              <a:defRPr>
                <a:solidFill>
                  <a:schemeClr val="lt1"/>
                </a:solidFill>
                <a:latin typeface="Lato"/>
                <a:ea typeface="Lato"/>
                <a:cs typeface="Lato"/>
                <a:sym typeface="Lato"/>
              </a:defRPr>
            </a:lvl3pPr>
            <a:lvl4pPr lvl="3" rtl="0">
              <a:spcBef>
                <a:spcPts val="0"/>
              </a:spcBef>
              <a:spcAft>
                <a:spcPts val="0"/>
              </a:spcAft>
              <a:buClr>
                <a:schemeClr val="lt1"/>
              </a:buClr>
              <a:buSzPts val="2800"/>
              <a:buNone/>
              <a:defRPr>
                <a:solidFill>
                  <a:schemeClr val="lt1"/>
                </a:solidFill>
                <a:latin typeface="Lato"/>
                <a:ea typeface="Lato"/>
                <a:cs typeface="Lato"/>
                <a:sym typeface="Lato"/>
              </a:defRPr>
            </a:lvl4pPr>
            <a:lvl5pPr lvl="4" rtl="0">
              <a:spcBef>
                <a:spcPts val="0"/>
              </a:spcBef>
              <a:spcAft>
                <a:spcPts val="0"/>
              </a:spcAft>
              <a:buClr>
                <a:schemeClr val="lt1"/>
              </a:buClr>
              <a:buSzPts val="2800"/>
              <a:buNone/>
              <a:defRPr>
                <a:solidFill>
                  <a:schemeClr val="lt1"/>
                </a:solidFill>
                <a:latin typeface="Lato"/>
                <a:ea typeface="Lato"/>
                <a:cs typeface="Lato"/>
                <a:sym typeface="Lato"/>
              </a:defRPr>
            </a:lvl5pPr>
            <a:lvl6pPr lvl="5" rtl="0">
              <a:spcBef>
                <a:spcPts val="0"/>
              </a:spcBef>
              <a:spcAft>
                <a:spcPts val="0"/>
              </a:spcAft>
              <a:buClr>
                <a:schemeClr val="lt1"/>
              </a:buClr>
              <a:buSzPts val="2800"/>
              <a:buNone/>
              <a:defRPr>
                <a:solidFill>
                  <a:schemeClr val="lt1"/>
                </a:solidFill>
                <a:latin typeface="Lato"/>
                <a:ea typeface="Lato"/>
                <a:cs typeface="Lato"/>
                <a:sym typeface="Lato"/>
              </a:defRPr>
            </a:lvl6pPr>
            <a:lvl7pPr lvl="6" rtl="0">
              <a:spcBef>
                <a:spcPts val="0"/>
              </a:spcBef>
              <a:spcAft>
                <a:spcPts val="0"/>
              </a:spcAft>
              <a:buClr>
                <a:schemeClr val="lt1"/>
              </a:buClr>
              <a:buSzPts val="2800"/>
              <a:buNone/>
              <a:defRPr>
                <a:solidFill>
                  <a:schemeClr val="lt1"/>
                </a:solidFill>
                <a:latin typeface="Lato"/>
                <a:ea typeface="Lato"/>
                <a:cs typeface="Lato"/>
                <a:sym typeface="Lato"/>
              </a:defRPr>
            </a:lvl7pPr>
            <a:lvl8pPr lvl="7" rtl="0">
              <a:spcBef>
                <a:spcPts val="0"/>
              </a:spcBef>
              <a:spcAft>
                <a:spcPts val="0"/>
              </a:spcAft>
              <a:buClr>
                <a:schemeClr val="lt1"/>
              </a:buClr>
              <a:buSzPts val="2800"/>
              <a:buNone/>
              <a:defRPr>
                <a:solidFill>
                  <a:schemeClr val="lt1"/>
                </a:solidFill>
                <a:latin typeface="Lato"/>
                <a:ea typeface="Lato"/>
                <a:cs typeface="Lato"/>
                <a:sym typeface="Lato"/>
              </a:defRPr>
            </a:lvl8pPr>
            <a:lvl9pPr lvl="8" rtl="0">
              <a:spcBef>
                <a:spcPts val="0"/>
              </a:spcBef>
              <a:spcAft>
                <a:spcPts val="0"/>
              </a:spcAft>
              <a:buClr>
                <a:schemeClr val="lt1"/>
              </a:buClr>
              <a:buSzPts val="2800"/>
              <a:buNone/>
              <a:defRPr>
                <a:solidFill>
                  <a:schemeClr val="lt1"/>
                </a:solidFill>
                <a:latin typeface="Lato"/>
                <a:ea typeface="Lato"/>
                <a:cs typeface="Lato"/>
                <a:sym typeface="Lato"/>
              </a:defRPr>
            </a:lvl9pPr>
          </a:lstStyle>
          <a:p/>
        </p:txBody>
      </p:sp>
      <p:sp>
        <p:nvSpPr>
          <p:cNvPr id="179" name="Google Shape;179;p29"/>
          <p:cNvSpPr txBox="1"/>
          <p:nvPr>
            <p:ph idx="1" type="body"/>
          </p:nvPr>
        </p:nvSpPr>
        <p:spPr>
          <a:xfrm>
            <a:off x="300025" y="1415150"/>
            <a:ext cx="3462300" cy="29595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
        <p:nvSpPr>
          <p:cNvPr id="180" name="Google Shape;180;p29"/>
          <p:cNvSpPr txBox="1"/>
          <p:nvPr>
            <p:ph idx="2" type="title"/>
          </p:nvPr>
        </p:nvSpPr>
        <p:spPr>
          <a:xfrm>
            <a:off x="5205425" y="231525"/>
            <a:ext cx="3367200" cy="1074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81" name="Google Shape;181;p29"/>
          <p:cNvSpPr txBox="1"/>
          <p:nvPr>
            <p:ph idx="3" type="body"/>
          </p:nvPr>
        </p:nvSpPr>
        <p:spPr>
          <a:xfrm>
            <a:off x="5205425" y="1415150"/>
            <a:ext cx="3462300" cy="29595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Bottom Strip">
  <p:cSld name="CUSTOM_1_1_1_1_2_1_1_1">
    <p:bg>
      <p:bgPr>
        <a:solidFill>
          <a:srgbClr val="EDF3F7"/>
        </a:solidFill>
      </p:bgPr>
    </p:bg>
    <p:spTree>
      <p:nvGrpSpPr>
        <p:cNvPr id="182" name="Shape 182"/>
        <p:cNvGrpSpPr/>
        <p:nvPr/>
      </p:nvGrpSpPr>
      <p:grpSpPr>
        <a:xfrm>
          <a:off x="0" y="0"/>
          <a:ext cx="0" cy="0"/>
          <a:chOff x="0" y="0"/>
          <a:chExt cx="0" cy="0"/>
        </a:xfrm>
      </p:grpSpPr>
      <p:sp>
        <p:nvSpPr>
          <p:cNvPr id="183" name="Google Shape;183;p30"/>
          <p:cNvSpPr/>
          <p:nvPr/>
        </p:nvSpPr>
        <p:spPr>
          <a:xfrm>
            <a:off x="-1300" y="3645575"/>
            <a:ext cx="9163150" cy="1507025"/>
          </a:xfrm>
          <a:custGeom>
            <a:rect b="b" l="l" r="r" t="t"/>
            <a:pathLst>
              <a:path extrusionOk="0" h="60281" w="366526">
                <a:moveTo>
                  <a:pt x="0" y="12647"/>
                </a:moveTo>
                <a:lnTo>
                  <a:pt x="366394" y="0"/>
                </a:lnTo>
                <a:lnTo>
                  <a:pt x="366526" y="60106"/>
                </a:lnTo>
                <a:lnTo>
                  <a:pt x="0" y="60281"/>
                </a:lnTo>
                <a:close/>
              </a:path>
            </a:pathLst>
          </a:custGeom>
          <a:solidFill>
            <a:srgbClr val="00A6A4"/>
          </a:solidFill>
          <a:ln>
            <a:noFill/>
          </a:ln>
        </p:spPr>
      </p:sp>
      <p:sp>
        <p:nvSpPr>
          <p:cNvPr id="184" name="Google Shape;184;p30"/>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id="185" name="Google Shape;185;p30"/>
          <p:cNvPicPr preferRelativeResize="0"/>
          <p:nvPr/>
        </p:nvPicPr>
        <p:blipFill rotWithShape="1">
          <a:blip r:embed="rId2">
            <a:alphaModFix/>
          </a:blip>
          <a:srcRect b="1569" l="0" r="0" t="1569"/>
          <a:stretch/>
        </p:blipFill>
        <p:spPr>
          <a:xfrm>
            <a:off x="228600" y="4663225"/>
            <a:ext cx="659128" cy="240700"/>
          </a:xfrm>
          <a:prstGeom prst="rect">
            <a:avLst/>
          </a:prstGeom>
          <a:noFill/>
          <a:ln>
            <a:noFill/>
          </a:ln>
        </p:spPr>
      </p:pic>
      <p:sp>
        <p:nvSpPr>
          <p:cNvPr id="186" name="Google Shape;186;p30"/>
          <p:cNvSpPr txBox="1"/>
          <p:nvPr>
            <p:ph type="title"/>
          </p:nvPr>
        </p:nvSpPr>
        <p:spPr>
          <a:xfrm>
            <a:off x="387800" y="307225"/>
            <a:ext cx="8470500" cy="666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187" name="Google Shape;187;p30"/>
          <p:cNvSpPr txBox="1"/>
          <p:nvPr>
            <p:ph idx="1" type="body"/>
          </p:nvPr>
        </p:nvSpPr>
        <p:spPr>
          <a:xfrm>
            <a:off x="387800" y="986400"/>
            <a:ext cx="8470500" cy="26466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Background Teal">
  <p:cSld name="CUSTOM_1_1">
    <p:bg>
      <p:bgPr>
        <a:solidFill>
          <a:schemeClr val="dk2"/>
        </a:solidFill>
      </p:bgPr>
    </p:bg>
    <p:spTree>
      <p:nvGrpSpPr>
        <p:cNvPr id="188" name="Shape 188"/>
        <p:cNvGrpSpPr/>
        <p:nvPr/>
      </p:nvGrpSpPr>
      <p:grpSpPr>
        <a:xfrm>
          <a:off x="0" y="0"/>
          <a:ext cx="0" cy="0"/>
          <a:chOff x="0" y="0"/>
          <a:chExt cx="0" cy="0"/>
        </a:xfrm>
      </p:grpSpPr>
      <p:pic>
        <p:nvPicPr>
          <p:cNvPr id="189" name="Google Shape;189;p31"/>
          <p:cNvPicPr preferRelativeResize="0"/>
          <p:nvPr/>
        </p:nvPicPr>
        <p:blipFill rotWithShape="1">
          <a:blip r:embed="rId2">
            <a:alphaModFix/>
          </a:blip>
          <a:srcRect b="0" l="0" r="23640" t="0"/>
          <a:stretch/>
        </p:blipFill>
        <p:spPr>
          <a:xfrm>
            <a:off x="6169575" y="0"/>
            <a:ext cx="2974426" cy="5143501"/>
          </a:xfrm>
          <a:prstGeom prst="rect">
            <a:avLst/>
          </a:prstGeom>
          <a:noFill/>
          <a:ln>
            <a:noFill/>
          </a:ln>
        </p:spPr>
      </p:pic>
      <p:sp>
        <p:nvSpPr>
          <p:cNvPr id="190" name="Google Shape;190;p31"/>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descr="How MikMak Founder Rachel Tipograph Helps Big Brands Turn Social ..." id="191" name="Google Shape;191;p31"/>
          <p:cNvPicPr preferRelativeResize="0"/>
          <p:nvPr/>
        </p:nvPicPr>
        <p:blipFill>
          <a:blip r:embed="rId3">
            <a:alphaModFix/>
          </a:blip>
          <a:stretch>
            <a:fillRect/>
          </a:stretch>
        </p:blipFill>
        <p:spPr>
          <a:xfrm>
            <a:off x="228600" y="4663225"/>
            <a:ext cx="659127" cy="240700"/>
          </a:xfrm>
          <a:prstGeom prst="rect">
            <a:avLst/>
          </a:prstGeom>
          <a:noFill/>
          <a:ln>
            <a:noFill/>
          </a:ln>
        </p:spPr>
      </p:pic>
      <p:sp>
        <p:nvSpPr>
          <p:cNvPr id="192" name="Google Shape;192;p31"/>
          <p:cNvSpPr txBox="1"/>
          <p:nvPr>
            <p:ph type="title"/>
          </p:nvPr>
        </p:nvSpPr>
        <p:spPr>
          <a:xfrm>
            <a:off x="387800" y="319800"/>
            <a:ext cx="7307100" cy="666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latin typeface="Lato"/>
                <a:ea typeface="Lato"/>
                <a:cs typeface="Lato"/>
                <a:sym typeface="Lato"/>
              </a:defRPr>
            </a:lvl2pPr>
            <a:lvl3pPr lvl="2" rtl="0">
              <a:spcBef>
                <a:spcPts val="0"/>
              </a:spcBef>
              <a:spcAft>
                <a:spcPts val="0"/>
              </a:spcAft>
              <a:buClr>
                <a:schemeClr val="lt1"/>
              </a:buClr>
              <a:buSzPts val="2800"/>
              <a:buNone/>
              <a:defRPr>
                <a:solidFill>
                  <a:schemeClr val="lt1"/>
                </a:solidFill>
                <a:latin typeface="Lato"/>
                <a:ea typeface="Lato"/>
                <a:cs typeface="Lato"/>
                <a:sym typeface="Lato"/>
              </a:defRPr>
            </a:lvl3pPr>
            <a:lvl4pPr lvl="3" rtl="0">
              <a:spcBef>
                <a:spcPts val="0"/>
              </a:spcBef>
              <a:spcAft>
                <a:spcPts val="0"/>
              </a:spcAft>
              <a:buClr>
                <a:schemeClr val="lt1"/>
              </a:buClr>
              <a:buSzPts val="2800"/>
              <a:buNone/>
              <a:defRPr>
                <a:solidFill>
                  <a:schemeClr val="lt1"/>
                </a:solidFill>
                <a:latin typeface="Lato"/>
                <a:ea typeface="Lato"/>
                <a:cs typeface="Lato"/>
                <a:sym typeface="Lato"/>
              </a:defRPr>
            </a:lvl4pPr>
            <a:lvl5pPr lvl="4" rtl="0">
              <a:spcBef>
                <a:spcPts val="0"/>
              </a:spcBef>
              <a:spcAft>
                <a:spcPts val="0"/>
              </a:spcAft>
              <a:buClr>
                <a:schemeClr val="lt1"/>
              </a:buClr>
              <a:buSzPts val="2800"/>
              <a:buNone/>
              <a:defRPr>
                <a:solidFill>
                  <a:schemeClr val="lt1"/>
                </a:solidFill>
                <a:latin typeface="Lato"/>
                <a:ea typeface="Lato"/>
                <a:cs typeface="Lato"/>
                <a:sym typeface="Lato"/>
              </a:defRPr>
            </a:lvl5pPr>
            <a:lvl6pPr lvl="5" rtl="0">
              <a:spcBef>
                <a:spcPts val="0"/>
              </a:spcBef>
              <a:spcAft>
                <a:spcPts val="0"/>
              </a:spcAft>
              <a:buClr>
                <a:schemeClr val="lt1"/>
              </a:buClr>
              <a:buSzPts val="2800"/>
              <a:buNone/>
              <a:defRPr>
                <a:solidFill>
                  <a:schemeClr val="lt1"/>
                </a:solidFill>
                <a:latin typeface="Lato"/>
                <a:ea typeface="Lato"/>
                <a:cs typeface="Lato"/>
                <a:sym typeface="Lato"/>
              </a:defRPr>
            </a:lvl6pPr>
            <a:lvl7pPr lvl="6" rtl="0">
              <a:spcBef>
                <a:spcPts val="0"/>
              </a:spcBef>
              <a:spcAft>
                <a:spcPts val="0"/>
              </a:spcAft>
              <a:buClr>
                <a:schemeClr val="lt1"/>
              </a:buClr>
              <a:buSzPts val="2800"/>
              <a:buNone/>
              <a:defRPr>
                <a:solidFill>
                  <a:schemeClr val="lt1"/>
                </a:solidFill>
                <a:latin typeface="Lato"/>
                <a:ea typeface="Lato"/>
                <a:cs typeface="Lato"/>
                <a:sym typeface="Lato"/>
              </a:defRPr>
            </a:lvl7pPr>
            <a:lvl8pPr lvl="7" rtl="0">
              <a:spcBef>
                <a:spcPts val="0"/>
              </a:spcBef>
              <a:spcAft>
                <a:spcPts val="0"/>
              </a:spcAft>
              <a:buClr>
                <a:schemeClr val="lt1"/>
              </a:buClr>
              <a:buSzPts val="2800"/>
              <a:buNone/>
              <a:defRPr>
                <a:solidFill>
                  <a:schemeClr val="lt1"/>
                </a:solidFill>
                <a:latin typeface="Lato"/>
                <a:ea typeface="Lato"/>
                <a:cs typeface="Lato"/>
                <a:sym typeface="Lato"/>
              </a:defRPr>
            </a:lvl8pPr>
            <a:lvl9pPr lvl="8" rtl="0">
              <a:spcBef>
                <a:spcPts val="0"/>
              </a:spcBef>
              <a:spcAft>
                <a:spcPts val="0"/>
              </a:spcAft>
              <a:buClr>
                <a:schemeClr val="lt1"/>
              </a:buClr>
              <a:buSzPts val="2800"/>
              <a:buNone/>
              <a:defRPr>
                <a:solidFill>
                  <a:schemeClr val="lt1"/>
                </a:solidFill>
                <a:latin typeface="Lato"/>
                <a:ea typeface="Lato"/>
                <a:cs typeface="Lato"/>
                <a:sym typeface="Lato"/>
              </a:defRPr>
            </a:lvl9pPr>
          </a:lstStyle>
          <a:p/>
        </p:txBody>
      </p:sp>
      <p:sp>
        <p:nvSpPr>
          <p:cNvPr id="193" name="Google Shape;193;p31"/>
          <p:cNvSpPr txBox="1"/>
          <p:nvPr>
            <p:ph idx="1" type="body"/>
          </p:nvPr>
        </p:nvSpPr>
        <p:spPr>
          <a:xfrm>
            <a:off x="387800" y="986400"/>
            <a:ext cx="5810400" cy="3327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Background Teal 2">
  <p:cSld name="CUSTOM_1_1_1_2">
    <p:bg>
      <p:bgPr>
        <a:solidFill>
          <a:schemeClr val="dk2"/>
        </a:solidFill>
      </p:bgPr>
    </p:bg>
    <p:spTree>
      <p:nvGrpSpPr>
        <p:cNvPr id="194" name="Shape 194"/>
        <p:cNvGrpSpPr/>
        <p:nvPr/>
      </p:nvGrpSpPr>
      <p:grpSpPr>
        <a:xfrm>
          <a:off x="0" y="0"/>
          <a:ext cx="0" cy="0"/>
          <a:chOff x="0" y="0"/>
          <a:chExt cx="0" cy="0"/>
        </a:xfrm>
      </p:grpSpPr>
      <p:pic>
        <p:nvPicPr>
          <p:cNvPr id="195" name="Google Shape;195;p32"/>
          <p:cNvPicPr preferRelativeResize="0"/>
          <p:nvPr/>
        </p:nvPicPr>
        <p:blipFill rotWithShape="1">
          <a:blip r:embed="rId2">
            <a:alphaModFix/>
          </a:blip>
          <a:srcRect b="0" l="0" r="3063" t="0"/>
          <a:stretch/>
        </p:blipFill>
        <p:spPr>
          <a:xfrm flipH="1" rot="10800000">
            <a:off x="5368075" y="0"/>
            <a:ext cx="3775925" cy="5143501"/>
          </a:xfrm>
          <a:prstGeom prst="rect">
            <a:avLst/>
          </a:prstGeom>
          <a:noFill/>
          <a:ln>
            <a:noFill/>
          </a:ln>
        </p:spPr>
      </p:pic>
      <p:pic>
        <p:nvPicPr>
          <p:cNvPr descr="How MikMak Founder Rachel Tipograph Helps Big Brands Turn Social ..." id="196" name="Google Shape;196;p32"/>
          <p:cNvPicPr preferRelativeResize="0"/>
          <p:nvPr/>
        </p:nvPicPr>
        <p:blipFill>
          <a:blip r:embed="rId3">
            <a:alphaModFix/>
          </a:blip>
          <a:stretch>
            <a:fillRect/>
          </a:stretch>
        </p:blipFill>
        <p:spPr>
          <a:xfrm>
            <a:off x="228600" y="4663225"/>
            <a:ext cx="659127" cy="240700"/>
          </a:xfrm>
          <a:prstGeom prst="rect">
            <a:avLst/>
          </a:prstGeom>
          <a:noFill/>
          <a:ln>
            <a:noFill/>
          </a:ln>
        </p:spPr>
      </p:pic>
      <p:sp>
        <p:nvSpPr>
          <p:cNvPr id="197" name="Google Shape;197;p32"/>
          <p:cNvSpPr txBox="1"/>
          <p:nvPr/>
        </p:nvSpPr>
        <p:spPr>
          <a:xfrm>
            <a:off x="50646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sp>
        <p:nvSpPr>
          <p:cNvPr id="198" name="Google Shape;198;p32"/>
          <p:cNvSpPr txBox="1"/>
          <p:nvPr>
            <p:ph type="title"/>
          </p:nvPr>
        </p:nvSpPr>
        <p:spPr>
          <a:xfrm>
            <a:off x="387800" y="319800"/>
            <a:ext cx="4830600" cy="1190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latin typeface="Lato"/>
                <a:ea typeface="Lato"/>
                <a:cs typeface="Lato"/>
                <a:sym typeface="Lato"/>
              </a:defRPr>
            </a:lvl2pPr>
            <a:lvl3pPr lvl="2" rtl="0">
              <a:spcBef>
                <a:spcPts val="0"/>
              </a:spcBef>
              <a:spcAft>
                <a:spcPts val="0"/>
              </a:spcAft>
              <a:buClr>
                <a:schemeClr val="lt1"/>
              </a:buClr>
              <a:buSzPts val="2800"/>
              <a:buNone/>
              <a:defRPr>
                <a:solidFill>
                  <a:schemeClr val="lt1"/>
                </a:solidFill>
                <a:latin typeface="Lato"/>
                <a:ea typeface="Lato"/>
                <a:cs typeface="Lato"/>
                <a:sym typeface="Lato"/>
              </a:defRPr>
            </a:lvl3pPr>
            <a:lvl4pPr lvl="3" rtl="0">
              <a:spcBef>
                <a:spcPts val="0"/>
              </a:spcBef>
              <a:spcAft>
                <a:spcPts val="0"/>
              </a:spcAft>
              <a:buClr>
                <a:schemeClr val="lt1"/>
              </a:buClr>
              <a:buSzPts val="2800"/>
              <a:buNone/>
              <a:defRPr>
                <a:solidFill>
                  <a:schemeClr val="lt1"/>
                </a:solidFill>
                <a:latin typeface="Lato"/>
                <a:ea typeface="Lato"/>
                <a:cs typeface="Lato"/>
                <a:sym typeface="Lato"/>
              </a:defRPr>
            </a:lvl4pPr>
            <a:lvl5pPr lvl="4" rtl="0">
              <a:spcBef>
                <a:spcPts val="0"/>
              </a:spcBef>
              <a:spcAft>
                <a:spcPts val="0"/>
              </a:spcAft>
              <a:buClr>
                <a:schemeClr val="lt1"/>
              </a:buClr>
              <a:buSzPts val="2800"/>
              <a:buNone/>
              <a:defRPr>
                <a:solidFill>
                  <a:schemeClr val="lt1"/>
                </a:solidFill>
                <a:latin typeface="Lato"/>
                <a:ea typeface="Lato"/>
                <a:cs typeface="Lato"/>
                <a:sym typeface="Lato"/>
              </a:defRPr>
            </a:lvl5pPr>
            <a:lvl6pPr lvl="5" rtl="0">
              <a:spcBef>
                <a:spcPts val="0"/>
              </a:spcBef>
              <a:spcAft>
                <a:spcPts val="0"/>
              </a:spcAft>
              <a:buClr>
                <a:schemeClr val="lt1"/>
              </a:buClr>
              <a:buSzPts val="2800"/>
              <a:buNone/>
              <a:defRPr>
                <a:solidFill>
                  <a:schemeClr val="lt1"/>
                </a:solidFill>
                <a:latin typeface="Lato"/>
                <a:ea typeface="Lato"/>
                <a:cs typeface="Lato"/>
                <a:sym typeface="Lato"/>
              </a:defRPr>
            </a:lvl6pPr>
            <a:lvl7pPr lvl="6" rtl="0">
              <a:spcBef>
                <a:spcPts val="0"/>
              </a:spcBef>
              <a:spcAft>
                <a:spcPts val="0"/>
              </a:spcAft>
              <a:buClr>
                <a:schemeClr val="lt1"/>
              </a:buClr>
              <a:buSzPts val="2800"/>
              <a:buNone/>
              <a:defRPr>
                <a:solidFill>
                  <a:schemeClr val="lt1"/>
                </a:solidFill>
                <a:latin typeface="Lato"/>
                <a:ea typeface="Lato"/>
                <a:cs typeface="Lato"/>
                <a:sym typeface="Lato"/>
              </a:defRPr>
            </a:lvl7pPr>
            <a:lvl8pPr lvl="7" rtl="0">
              <a:spcBef>
                <a:spcPts val="0"/>
              </a:spcBef>
              <a:spcAft>
                <a:spcPts val="0"/>
              </a:spcAft>
              <a:buClr>
                <a:schemeClr val="lt1"/>
              </a:buClr>
              <a:buSzPts val="2800"/>
              <a:buNone/>
              <a:defRPr>
                <a:solidFill>
                  <a:schemeClr val="lt1"/>
                </a:solidFill>
                <a:latin typeface="Lato"/>
                <a:ea typeface="Lato"/>
                <a:cs typeface="Lato"/>
                <a:sym typeface="Lato"/>
              </a:defRPr>
            </a:lvl8pPr>
            <a:lvl9pPr lvl="8" rtl="0">
              <a:spcBef>
                <a:spcPts val="0"/>
              </a:spcBef>
              <a:spcAft>
                <a:spcPts val="0"/>
              </a:spcAft>
              <a:buClr>
                <a:schemeClr val="lt1"/>
              </a:buClr>
              <a:buSzPts val="2800"/>
              <a:buNone/>
              <a:defRPr>
                <a:solidFill>
                  <a:schemeClr val="lt1"/>
                </a:solidFill>
                <a:latin typeface="Lato"/>
                <a:ea typeface="Lato"/>
                <a:cs typeface="Lato"/>
                <a:sym typeface="Lato"/>
              </a:defRPr>
            </a:lvl9pPr>
          </a:lstStyle>
          <a:p/>
        </p:txBody>
      </p:sp>
      <p:sp>
        <p:nvSpPr>
          <p:cNvPr id="199" name="Google Shape;199;p32"/>
          <p:cNvSpPr txBox="1"/>
          <p:nvPr>
            <p:ph idx="1" type="body"/>
          </p:nvPr>
        </p:nvSpPr>
        <p:spPr>
          <a:xfrm>
            <a:off x="387800" y="1544425"/>
            <a:ext cx="5810400" cy="2816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lt1"/>
              </a:buClr>
              <a:buSzPts val="1600"/>
              <a:buChar char="●"/>
              <a:defRPr sz="1600">
                <a:solidFill>
                  <a:schemeClr val="lt1"/>
                </a:solidFill>
              </a:defRPr>
            </a:lvl1pPr>
            <a:lvl2pPr indent="-330200" lvl="1" marL="914400" rtl="0">
              <a:spcBef>
                <a:spcPts val="0"/>
              </a:spcBef>
              <a:spcAft>
                <a:spcPts val="0"/>
              </a:spcAft>
              <a:buClr>
                <a:schemeClr val="lt1"/>
              </a:buClr>
              <a:buSzPts val="1600"/>
              <a:buChar char="○"/>
              <a:defRPr sz="1600">
                <a:solidFill>
                  <a:schemeClr val="lt1"/>
                </a:solidFill>
              </a:defRPr>
            </a:lvl2pPr>
            <a:lvl3pPr indent="-330200" lvl="2" marL="1371600" rtl="0">
              <a:spcBef>
                <a:spcPts val="0"/>
              </a:spcBef>
              <a:spcAft>
                <a:spcPts val="0"/>
              </a:spcAft>
              <a:buClr>
                <a:schemeClr val="lt1"/>
              </a:buClr>
              <a:buSzPts val="1600"/>
              <a:buChar char="■"/>
              <a:defRPr sz="1600">
                <a:solidFill>
                  <a:schemeClr val="lt1"/>
                </a:solidFill>
              </a:defRPr>
            </a:lvl3pPr>
            <a:lvl4pPr indent="-330200" lvl="3" marL="1828800" rtl="0">
              <a:spcBef>
                <a:spcPts val="0"/>
              </a:spcBef>
              <a:spcAft>
                <a:spcPts val="0"/>
              </a:spcAft>
              <a:buClr>
                <a:schemeClr val="lt1"/>
              </a:buClr>
              <a:buSzPts val="1600"/>
              <a:buChar char="●"/>
              <a:defRPr sz="1600">
                <a:solidFill>
                  <a:schemeClr val="lt1"/>
                </a:solidFill>
              </a:defRPr>
            </a:lvl4pPr>
            <a:lvl5pPr indent="-330200" lvl="4" marL="2286000" rtl="0">
              <a:spcBef>
                <a:spcPts val="0"/>
              </a:spcBef>
              <a:spcAft>
                <a:spcPts val="0"/>
              </a:spcAft>
              <a:buClr>
                <a:schemeClr val="lt1"/>
              </a:buClr>
              <a:buSzPts val="1600"/>
              <a:buChar char="○"/>
              <a:defRPr sz="1600">
                <a:solidFill>
                  <a:schemeClr val="lt1"/>
                </a:solidFill>
              </a:defRPr>
            </a:lvl5pPr>
            <a:lvl6pPr indent="-330200" lvl="5" marL="2743200" rtl="0">
              <a:spcBef>
                <a:spcPts val="0"/>
              </a:spcBef>
              <a:spcAft>
                <a:spcPts val="0"/>
              </a:spcAft>
              <a:buClr>
                <a:schemeClr val="lt1"/>
              </a:buClr>
              <a:buSzPts val="1600"/>
              <a:buChar char="■"/>
              <a:defRPr sz="1600">
                <a:solidFill>
                  <a:schemeClr val="lt1"/>
                </a:solidFill>
              </a:defRPr>
            </a:lvl6pPr>
            <a:lvl7pPr indent="-330200" lvl="6" marL="3200400" rtl="0">
              <a:spcBef>
                <a:spcPts val="0"/>
              </a:spcBef>
              <a:spcAft>
                <a:spcPts val="0"/>
              </a:spcAft>
              <a:buClr>
                <a:schemeClr val="lt1"/>
              </a:buClr>
              <a:buSzPts val="1600"/>
              <a:buChar char="●"/>
              <a:defRPr sz="1600">
                <a:solidFill>
                  <a:schemeClr val="lt1"/>
                </a:solidFill>
              </a:defRPr>
            </a:lvl7pPr>
            <a:lvl8pPr indent="-330200" lvl="7" marL="3657600" rtl="0">
              <a:spcBef>
                <a:spcPts val="0"/>
              </a:spcBef>
              <a:spcAft>
                <a:spcPts val="0"/>
              </a:spcAft>
              <a:buClr>
                <a:schemeClr val="lt1"/>
              </a:buClr>
              <a:buSzPts val="1600"/>
              <a:buChar char="○"/>
              <a:defRPr sz="1600">
                <a:solidFill>
                  <a:schemeClr val="lt1"/>
                </a:solidFill>
              </a:defRPr>
            </a:lvl8pPr>
            <a:lvl9pPr indent="-330200" lvl="8" marL="4114800" rtl="0">
              <a:spcBef>
                <a:spcPts val="0"/>
              </a:spcBef>
              <a:spcAft>
                <a:spcPts val="0"/>
              </a:spcAft>
              <a:buClr>
                <a:schemeClr val="lt1"/>
              </a:buClr>
              <a:buSzPts val="1600"/>
              <a:buChar char="■"/>
              <a:defRPr sz="1600">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Background Full Teal">
  <p:cSld name="CUSTOM_1_1_1_1_1_1">
    <p:bg>
      <p:bgPr>
        <a:solidFill>
          <a:schemeClr val="dk2"/>
        </a:solidFill>
      </p:bgPr>
    </p:bg>
    <p:spTree>
      <p:nvGrpSpPr>
        <p:cNvPr id="200" name="Shape 200"/>
        <p:cNvGrpSpPr/>
        <p:nvPr/>
      </p:nvGrpSpPr>
      <p:grpSpPr>
        <a:xfrm>
          <a:off x="0" y="0"/>
          <a:ext cx="0" cy="0"/>
          <a:chOff x="0" y="0"/>
          <a:chExt cx="0" cy="0"/>
        </a:xfrm>
      </p:grpSpPr>
      <p:sp>
        <p:nvSpPr>
          <p:cNvPr id="201" name="Google Shape;201;p33"/>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descr="How MikMak Founder Rachel Tipograph Helps Big Brands Turn Social ..." id="202" name="Google Shape;202;p33"/>
          <p:cNvPicPr preferRelativeResize="0"/>
          <p:nvPr/>
        </p:nvPicPr>
        <p:blipFill>
          <a:blip r:embed="rId2">
            <a:alphaModFix/>
          </a:blip>
          <a:stretch>
            <a:fillRect/>
          </a:stretch>
        </p:blipFill>
        <p:spPr>
          <a:xfrm>
            <a:off x="228600" y="4663225"/>
            <a:ext cx="659127" cy="240700"/>
          </a:xfrm>
          <a:prstGeom prst="rect">
            <a:avLst/>
          </a:prstGeom>
          <a:noFill/>
          <a:ln>
            <a:noFill/>
          </a:ln>
        </p:spPr>
      </p:pic>
      <p:sp>
        <p:nvSpPr>
          <p:cNvPr id="203" name="Google Shape;203;p33"/>
          <p:cNvSpPr txBox="1"/>
          <p:nvPr>
            <p:ph type="title"/>
          </p:nvPr>
        </p:nvSpPr>
        <p:spPr>
          <a:xfrm>
            <a:off x="1144800" y="2248650"/>
            <a:ext cx="6854400" cy="646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000"/>
              <a:buNone/>
              <a:defRPr>
                <a:solidFill>
                  <a:schemeClr val="lt1"/>
                </a:solidFill>
              </a:defRPr>
            </a:lvl1pPr>
            <a:lvl2pPr lvl="1" rtl="0" algn="ctr">
              <a:spcBef>
                <a:spcPts val="0"/>
              </a:spcBef>
              <a:spcAft>
                <a:spcPts val="0"/>
              </a:spcAft>
              <a:buClr>
                <a:schemeClr val="lt1"/>
              </a:buClr>
              <a:buSzPts val="2800"/>
              <a:buNone/>
              <a:defRPr>
                <a:solidFill>
                  <a:schemeClr val="lt1"/>
                </a:solidFill>
                <a:latin typeface="Lato"/>
                <a:ea typeface="Lato"/>
                <a:cs typeface="Lato"/>
                <a:sym typeface="Lato"/>
              </a:defRPr>
            </a:lvl2pPr>
            <a:lvl3pPr lvl="2" rtl="0" algn="ctr">
              <a:spcBef>
                <a:spcPts val="0"/>
              </a:spcBef>
              <a:spcAft>
                <a:spcPts val="0"/>
              </a:spcAft>
              <a:buClr>
                <a:schemeClr val="lt1"/>
              </a:buClr>
              <a:buSzPts val="2800"/>
              <a:buNone/>
              <a:defRPr>
                <a:solidFill>
                  <a:schemeClr val="lt1"/>
                </a:solidFill>
                <a:latin typeface="Lato"/>
                <a:ea typeface="Lato"/>
                <a:cs typeface="Lato"/>
                <a:sym typeface="Lato"/>
              </a:defRPr>
            </a:lvl3pPr>
            <a:lvl4pPr lvl="3" rtl="0" algn="ctr">
              <a:spcBef>
                <a:spcPts val="0"/>
              </a:spcBef>
              <a:spcAft>
                <a:spcPts val="0"/>
              </a:spcAft>
              <a:buClr>
                <a:schemeClr val="lt1"/>
              </a:buClr>
              <a:buSzPts val="2800"/>
              <a:buNone/>
              <a:defRPr>
                <a:solidFill>
                  <a:schemeClr val="lt1"/>
                </a:solidFill>
                <a:latin typeface="Lato"/>
                <a:ea typeface="Lato"/>
                <a:cs typeface="Lato"/>
                <a:sym typeface="Lato"/>
              </a:defRPr>
            </a:lvl4pPr>
            <a:lvl5pPr lvl="4" rtl="0" algn="ctr">
              <a:spcBef>
                <a:spcPts val="0"/>
              </a:spcBef>
              <a:spcAft>
                <a:spcPts val="0"/>
              </a:spcAft>
              <a:buClr>
                <a:schemeClr val="lt1"/>
              </a:buClr>
              <a:buSzPts val="2800"/>
              <a:buNone/>
              <a:defRPr>
                <a:solidFill>
                  <a:schemeClr val="lt1"/>
                </a:solidFill>
                <a:latin typeface="Lato"/>
                <a:ea typeface="Lato"/>
                <a:cs typeface="Lato"/>
                <a:sym typeface="Lato"/>
              </a:defRPr>
            </a:lvl5pPr>
            <a:lvl6pPr lvl="5" rtl="0" algn="ctr">
              <a:spcBef>
                <a:spcPts val="0"/>
              </a:spcBef>
              <a:spcAft>
                <a:spcPts val="0"/>
              </a:spcAft>
              <a:buClr>
                <a:schemeClr val="lt1"/>
              </a:buClr>
              <a:buSzPts val="2800"/>
              <a:buNone/>
              <a:defRPr>
                <a:solidFill>
                  <a:schemeClr val="lt1"/>
                </a:solidFill>
                <a:latin typeface="Lato"/>
                <a:ea typeface="Lato"/>
                <a:cs typeface="Lato"/>
                <a:sym typeface="Lato"/>
              </a:defRPr>
            </a:lvl6pPr>
            <a:lvl7pPr lvl="6" rtl="0" algn="ctr">
              <a:spcBef>
                <a:spcPts val="0"/>
              </a:spcBef>
              <a:spcAft>
                <a:spcPts val="0"/>
              </a:spcAft>
              <a:buClr>
                <a:schemeClr val="lt1"/>
              </a:buClr>
              <a:buSzPts val="2800"/>
              <a:buNone/>
              <a:defRPr>
                <a:solidFill>
                  <a:schemeClr val="lt1"/>
                </a:solidFill>
                <a:latin typeface="Lato"/>
                <a:ea typeface="Lato"/>
                <a:cs typeface="Lato"/>
                <a:sym typeface="Lato"/>
              </a:defRPr>
            </a:lvl7pPr>
            <a:lvl8pPr lvl="7" rtl="0" algn="ctr">
              <a:spcBef>
                <a:spcPts val="0"/>
              </a:spcBef>
              <a:spcAft>
                <a:spcPts val="0"/>
              </a:spcAft>
              <a:buClr>
                <a:schemeClr val="lt1"/>
              </a:buClr>
              <a:buSzPts val="2800"/>
              <a:buNone/>
              <a:defRPr>
                <a:solidFill>
                  <a:schemeClr val="lt1"/>
                </a:solidFill>
                <a:latin typeface="Lato"/>
                <a:ea typeface="Lato"/>
                <a:cs typeface="Lato"/>
                <a:sym typeface="Lato"/>
              </a:defRPr>
            </a:lvl8pPr>
            <a:lvl9pPr lvl="8" rtl="0" algn="ctr">
              <a:spcBef>
                <a:spcPts val="0"/>
              </a:spcBef>
              <a:spcAft>
                <a:spcPts val="0"/>
              </a:spcAft>
              <a:buClr>
                <a:schemeClr val="lt1"/>
              </a:buClr>
              <a:buSzPts val="2800"/>
              <a:buNone/>
              <a:defRPr>
                <a:solidFill>
                  <a:schemeClr val="lt1"/>
                </a:solidFill>
                <a:latin typeface="Lato"/>
                <a:ea typeface="Lato"/>
                <a:cs typeface="Lato"/>
                <a:sym typeface="Lato"/>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Background Full Gray 1">
  <p:cSld name="CUSTOM_1_1_1_1_1_1_1">
    <p:bg>
      <p:bgPr>
        <a:solidFill>
          <a:srgbClr val="EDF3F7"/>
        </a:solidFill>
      </p:bgPr>
    </p:bg>
    <p:spTree>
      <p:nvGrpSpPr>
        <p:cNvPr id="204" name="Shape 204"/>
        <p:cNvGrpSpPr/>
        <p:nvPr/>
      </p:nvGrpSpPr>
      <p:grpSpPr>
        <a:xfrm>
          <a:off x="0" y="0"/>
          <a:ext cx="0" cy="0"/>
          <a:chOff x="0" y="0"/>
          <a:chExt cx="0" cy="0"/>
        </a:xfrm>
      </p:grpSpPr>
      <p:sp>
        <p:nvSpPr>
          <p:cNvPr id="205" name="Google Shape;205;p34"/>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206" name="Google Shape;206;p34"/>
          <p:cNvPicPr preferRelativeResize="0"/>
          <p:nvPr/>
        </p:nvPicPr>
        <p:blipFill rotWithShape="1">
          <a:blip r:embed="rId2">
            <a:alphaModFix/>
          </a:blip>
          <a:srcRect b="1690" l="0" r="0" t="1700"/>
          <a:stretch/>
        </p:blipFill>
        <p:spPr>
          <a:xfrm>
            <a:off x="228600" y="4663225"/>
            <a:ext cx="659128" cy="240700"/>
          </a:xfrm>
          <a:prstGeom prst="rect">
            <a:avLst/>
          </a:prstGeom>
          <a:noFill/>
          <a:ln>
            <a:noFill/>
          </a:ln>
        </p:spPr>
      </p:pic>
      <p:sp>
        <p:nvSpPr>
          <p:cNvPr id="207" name="Google Shape;207;p34"/>
          <p:cNvSpPr txBox="1"/>
          <p:nvPr>
            <p:ph type="title"/>
          </p:nvPr>
        </p:nvSpPr>
        <p:spPr>
          <a:xfrm>
            <a:off x="1144800" y="2248650"/>
            <a:ext cx="6854400" cy="6462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000"/>
              <a:buNone/>
              <a:defRPr/>
            </a:lvl1pPr>
            <a:lvl2pPr lvl="1" rtl="0" algn="ctr">
              <a:spcBef>
                <a:spcPts val="0"/>
              </a:spcBef>
              <a:spcAft>
                <a:spcPts val="0"/>
              </a:spcAft>
              <a:buSzPts val="2800"/>
              <a:buNone/>
              <a:defRPr>
                <a:latin typeface="Lato"/>
                <a:ea typeface="Lato"/>
                <a:cs typeface="Lato"/>
                <a:sym typeface="Lato"/>
              </a:defRPr>
            </a:lvl2pPr>
            <a:lvl3pPr lvl="2" rtl="0" algn="ctr">
              <a:spcBef>
                <a:spcPts val="0"/>
              </a:spcBef>
              <a:spcAft>
                <a:spcPts val="0"/>
              </a:spcAft>
              <a:buSzPts val="2800"/>
              <a:buNone/>
              <a:defRPr>
                <a:latin typeface="Lato"/>
                <a:ea typeface="Lato"/>
                <a:cs typeface="Lato"/>
                <a:sym typeface="Lato"/>
              </a:defRPr>
            </a:lvl3pPr>
            <a:lvl4pPr lvl="3" rtl="0" algn="ctr">
              <a:spcBef>
                <a:spcPts val="0"/>
              </a:spcBef>
              <a:spcAft>
                <a:spcPts val="0"/>
              </a:spcAft>
              <a:buSzPts val="2800"/>
              <a:buNone/>
              <a:defRPr>
                <a:latin typeface="Lato"/>
                <a:ea typeface="Lato"/>
                <a:cs typeface="Lato"/>
                <a:sym typeface="Lato"/>
              </a:defRPr>
            </a:lvl4pPr>
            <a:lvl5pPr lvl="4" rtl="0" algn="ctr">
              <a:spcBef>
                <a:spcPts val="0"/>
              </a:spcBef>
              <a:spcAft>
                <a:spcPts val="0"/>
              </a:spcAft>
              <a:buSzPts val="2800"/>
              <a:buNone/>
              <a:defRPr>
                <a:latin typeface="Lato"/>
                <a:ea typeface="Lato"/>
                <a:cs typeface="Lato"/>
                <a:sym typeface="Lato"/>
              </a:defRPr>
            </a:lvl5pPr>
            <a:lvl6pPr lvl="5" rtl="0" algn="ctr">
              <a:spcBef>
                <a:spcPts val="0"/>
              </a:spcBef>
              <a:spcAft>
                <a:spcPts val="0"/>
              </a:spcAft>
              <a:buSzPts val="2800"/>
              <a:buNone/>
              <a:defRPr>
                <a:latin typeface="Lato"/>
                <a:ea typeface="Lato"/>
                <a:cs typeface="Lato"/>
                <a:sym typeface="Lato"/>
              </a:defRPr>
            </a:lvl6pPr>
            <a:lvl7pPr lvl="6" rtl="0" algn="ctr">
              <a:spcBef>
                <a:spcPts val="0"/>
              </a:spcBef>
              <a:spcAft>
                <a:spcPts val="0"/>
              </a:spcAft>
              <a:buSzPts val="2800"/>
              <a:buNone/>
              <a:defRPr>
                <a:latin typeface="Lato"/>
                <a:ea typeface="Lato"/>
                <a:cs typeface="Lato"/>
                <a:sym typeface="Lato"/>
              </a:defRPr>
            </a:lvl7pPr>
            <a:lvl8pPr lvl="7" rtl="0" algn="ctr">
              <a:spcBef>
                <a:spcPts val="0"/>
              </a:spcBef>
              <a:spcAft>
                <a:spcPts val="0"/>
              </a:spcAft>
              <a:buSzPts val="2800"/>
              <a:buNone/>
              <a:defRPr>
                <a:latin typeface="Lato"/>
                <a:ea typeface="Lato"/>
                <a:cs typeface="Lato"/>
                <a:sym typeface="Lato"/>
              </a:defRPr>
            </a:lvl8pPr>
            <a:lvl9pPr lvl="8" rtl="0" algn="ctr">
              <a:spcBef>
                <a:spcPts val="0"/>
              </a:spcBef>
              <a:spcAft>
                <a:spcPts val="0"/>
              </a:spcAft>
              <a:buSzPts val="2800"/>
              <a:buNone/>
              <a:defRPr>
                <a:latin typeface="Lato"/>
                <a:ea typeface="Lato"/>
                <a:cs typeface="Lato"/>
                <a:sym typeface="Lato"/>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Strip Right">
  <p:cSld name="TITLE_AND_TWO_COLUMNS_2">
    <p:bg>
      <p:bgPr>
        <a:solidFill>
          <a:srgbClr val="EDF3F7"/>
        </a:solidFill>
      </p:bgPr>
    </p:bg>
    <p:spTree>
      <p:nvGrpSpPr>
        <p:cNvPr id="208" name="Shape 208"/>
        <p:cNvGrpSpPr/>
        <p:nvPr/>
      </p:nvGrpSpPr>
      <p:grpSpPr>
        <a:xfrm>
          <a:off x="0" y="0"/>
          <a:ext cx="0" cy="0"/>
          <a:chOff x="0" y="0"/>
          <a:chExt cx="0" cy="0"/>
        </a:xfrm>
      </p:grpSpPr>
      <p:sp>
        <p:nvSpPr>
          <p:cNvPr id="209" name="Google Shape;209;p35"/>
          <p:cNvSpPr/>
          <p:nvPr/>
        </p:nvSpPr>
        <p:spPr>
          <a:xfrm>
            <a:off x="5825475" y="-2600"/>
            <a:ext cx="3318825" cy="5153900"/>
          </a:xfrm>
          <a:custGeom>
            <a:rect b="b" l="l" r="r" t="t"/>
            <a:pathLst>
              <a:path extrusionOk="0" h="206156" w="132753">
                <a:moveTo>
                  <a:pt x="51019" y="0"/>
                </a:moveTo>
                <a:lnTo>
                  <a:pt x="0" y="206052"/>
                </a:lnTo>
                <a:lnTo>
                  <a:pt x="132753" y="206156"/>
                </a:lnTo>
                <a:lnTo>
                  <a:pt x="132753" y="104"/>
                </a:lnTo>
                <a:close/>
              </a:path>
            </a:pathLst>
          </a:custGeom>
          <a:solidFill>
            <a:srgbClr val="00A6A4"/>
          </a:solidFill>
          <a:ln>
            <a:noFill/>
          </a:ln>
        </p:spPr>
      </p:sp>
      <p:pic>
        <p:nvPicPr>
          <p:cNvPr id="210" name="Google Shape;210;p35"/>
          <p:cNvPicPr preferRelativeResize="0"/>
          <p:nvPr/>
        </p:nvPicPr>
        <p:blipFill>
          <a:blip r:embed="rId2">
            <a:alphaModFix/>
          </a:blip>
          <a:stretch>
            <a:fillRect/>
          </a:stretch>
        </p:blipFill>
        <p:spPr>
          <a:xfrm>
            <a:off x="228600" y="4663225"/>
            <a:ext cx="663150" cy="240700"/>
          </a:xfrm>
          <a:prstGeom prst="rect">
            <a:avLst/>
          </a:prstGeom>
          <a:noFill/>
          <a:ln>
            <a:noFill/>
          </a:ln>
        </p:spPr>
      </p:pic>
      <p:sp>
        <p:nvSpPr>
          <p:cNvPr id="211" name="Google Shape;211;p35"/>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rgbClr val="FFFFFF"/>
                </a:solidFill>
                <a:latin typeface="Lato"/>
                <a:ea typeface="Lato"/>
                <a:cs typeface="Lato"/>
                <a:sym typeface="Lato"/>
              </a:rPr>
              <a:t>Confidential and Proprietary  |</a:t>
            </a:r>
            <a:r>
              <a:rPr lang="en" sz="700">
                <a:solidFill>
                  <a:srgbClr val="FFFFFF"/>
                </a:solidFill>
                <a:latin typeface="Lato"/>
                <a:ea typeface="Lato"/>
                <a:cs typeface="Lato"/>
                <a:sym typeface="Lato"/>
              </a:rPr>
              <a:t>  </a:t>
            </a:r>
            <a:fld id="{00000000-1234-1234-1234-123412341234}" type="slidenum">
              <a:rPr lang="en" sz="700">
                <a:solidFill>
                  <a:srgbClr val="FFFFFF"/>
                </a:solidFill>
                <a:latin typeface="Raleway"/>
                <a:ea typeface="Raleway"/>
                <a:cs typeface="Raleway"/>
                <a:sym typeface="Raleway"/>
              </a:rPr>
              <a:t>‹#›</a:t>
            </a:fld>
            <a:endParaRPr sz="700">
              <a:solidFill>
                <a:srgbClr val="FFFFFF"/>
              </a:solidFill>
              <a:latin typeface="Lato"/>
              <a:ea typeface="Lato"/>
              <a:cs typeface="Lato"/>
              <a:sym typeface="Lato"/>
            </a:endParaRPr>
          </a:p>
        </p:txBody>
      </p:sp>
      <p:sp>
        <p:nvSpPr>
          <p:cNvPr id="212" name="Google Shape;212;p35"/>
          <p:cNvSpPr txBox="1"/>
          <p:nvPr>
            <p:ph type="title"/>
          </p:nvPr>
        </p:nvSpPr>
        <p:spPr>
          <a:xfrm>
            <a:off x="387800" y="319800"/>
            <a:ext cx="5742300" cy="6666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213" name="Google Shape;213;p35"/>
          <p:cNvSpPr txBox="1"/>
          <p:nvPr>
            <p:ph idx="1" type="body"/>
          </p:nvPr>
        </p:nvSpPr>
        <p:spPr>
          <a:xfrm>
            <a:off x="387800" y="938900"/>
            <a:ext cx="5538000" cy="3374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p:cSld name="CUSTOM_1_5">
    <p:bg>
      <p:bgPr>
        <a:solidFill>
          <a:srgbClr val="EDF3F7"/>
        </a:solidFill>
      </p:bgPr>
    </p:bg>
    <p:spTree>
      <p:nvGrpSpPr>
        <p:cNvPr id="214" name="Shape 21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Dark Green 1">
  <p:cSld name="TITLE_2">
    <p:bg>
      <p:bgPr>
        <a:solidFill>
          <a:schemeClr val="dk2"/>
        </a:solidFill>
      </p:bgPr>
    </p:bg>
    <p:spTree>
      <p:nvGrpSpPr>
        <p:cNvPr id="219" name="Shape 219"/>
        <p:cNvGrpSpPr/>
        <p:nvPr/>
      </p:nvGrpSpPr>
      <p:grpSpPr>
        <a:xfrm>
          <a:off x="0" y="0"/>
          <a:ext cx="0" cy="0"/>
          <a:chOff x="0" y="0"/>
          <a:chExt cx="0" cy="0"/>
        </a:xfrm>
      </p:grpSpPr>
      <p:pic>
        <p:nvPicPr>
          <p:cNvPr id="220" name="Google Shape;220;p38"/>
          <p:cNvPicPr preferRelativeResize="0"/>
          <p:nvPr/>
        </p:nvPicPr>
        <p:blipFill rotWithShape="1">
          <a:blip r:embed="rId2">
            <a:alphaModFix/>
          </a:blip>
          <a:srcRect b="1578" l="0" r="0" t="1578"/>
          <a:stretch/>
        </p:blipFill>
        <p:spPr>
          <a:xfrm>
            <a:off x="5368075" y="0"/>
            <a:ext cx="3775925" cy="5143501"/>
          </a:xfrm>
          <a:prstGeom prst="rect">
            <a:avLst/>
          </a:prstGeom>
          <a:noFill/>
          <a:ln>
            <a:noFill/>
          </a:ln>
        </p:spPr>
      </p:pic>
      <p:sp>
        <p:nvSpPr>
          <p:cNvPr id="221" name="Google Shape;221;p38"/>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descr="How MikMak Founder Rachel Tipograph Helps Big Brands Turn Social ..." id="222" name="Google Shape;222;p38"/>
          <p:cNvPicPr preferRelativeResize="0"/>
          <p:nvPr/>
        </p:nvPicPr>
        <p:blipFill>
          <a:blip r:embed="rId3">
            <a:alphaModFix/>
          </a:blip>
          <a:stretch>
            <a:fillRect/>
          </a:stretch>
        </p:blipFill>
        <p:spPr>
          <a:xfrm>
            <a:off x="327175" y="685800"/>
            <a:ext cx="2226651" cy="813125"/>
          </a:xfrm>
          <a:prstGeom prst="rect">
            <a:avLst/>
          </a:prstGeom>
          <a:noFill/>
          <a:ln>
            <a:noFill/>
          </a:ln>
        </p:spPr>
      </p:pic>
      <p:pic>
        <p:nvPicPr>
          <p:cNvPr id="223" name="Google Shape;223;p38"/>
          <p:cNvPicPr preferRelativeResize="0"/>
          <p:nvPr/>
        </p:nvPicPr>
        <p:blipFill rotWithShape="1">
          <a:blip r:embed="rId4">
            <a:alphaModFix/>
          </a:blip>
          <a:srcRect b="0" l="0" r="8775" t="0"/>
          <a:stretch/>
        </p:blipFill>
        <p:spPr>
          <a:xfrm>
            <a:off x="5884800" y="901850"/>
            <a:ext cx="3259201" cy="3339774"/>
          </a:xfrm>
          <a:prstGeom prst="rect">
            <a:avLst/>
          </a:prstGeom>
          <a:noFill/>
          <a:ln>
            <a:noFill/>
          </a:ln>
        </p:spPr>
      </p:pic>
      <p:pic>
        <p:nvPicPr>
          <p:cNvPr id="224" name="Google Shape;224;p38"/>
          <p:cNvPicPr preferRelativeResize="0"/>
          <p:nvPr/>
        </p:nvPicPr>
        <p:blipFill rotWithShape="1">
          <a:blip r:embed="rId5">
            <a:alphaModFix/>
          </a:blip>
          <a:srcRect b="0" l="0" r="0" t="0"/>
          <a:stretch/>
        </p:blipFill>
        <p:spPr>
          <a:xfrm>
            <a:off x="4375925" y="519125"/>
            <a:ext cx="4768077" cy="39881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White">
  <p:cSld name="TITLE_1">
    <p:bg>
      <p:bgPr>
        <a:solidFill>
          <a:schemeClr val="lt1"/>
        </a:solidFill>
      </p:bgPr>
    </p:bg>
    <p:spTree>
      <p:nvGrpSpPr>
        <p:cNvPr id="225" name="Shape 225"/>
        <p:cNvGrpSpPr/>
        <p:nvPr/>
      </p:nvGrpSpPr>
      <p:grpSpPr>
        <a:xfrm>
          <a:off x="0" y="0"/>
          <a:ext cx="0" cy="0"/>
          <a:chOff x="0" y="0"/>
          <a:chExt cx="0" cy="0"/>
        </a:xfrm>
      </p:grpSpPr>
      <p:pic>
        <p:nvPicPr>
          <p:cNvPr id="226" name="Google Shape;226;p39"/>
          <p:cNvPicPr preferRelativeResize="0"/>
          <p:nvPr/>
        </p:nvPicPr>
        <p:blipFill rotWithShape="1">
          <a:blip r:embed="rId2">
            <a:alphaModFix/>
          </a:blip>
          <a:srcRect b="0" l="0" r="0" t="0"/>
          <a:stretch/>
        </p:blipFill>
        <p:spPr>
          <a:xfrm flipH="1" rot="10800000">
            <a:off x="5487275" y="0"/>
            <a:ext cx="3656719" cy="5143501"/>
          </a:xfrm>
          <a:prstGeom prst="rect">
            <a:avLst/>
          </a:prstGeom>
          <a:noFill/>
          <a:ln>
            <a:noFill/>
          </a:ln>
        </p:spPr>
      </p:pic>
      <p:pic>
        <p:nvPicPr>
          <p:cNvPr id="227" name="Google Shape;227;p39"/>
          <p:cNvPicPr preferRelativeResize="0"/>
          <p:nvPr/>
        </p:nvPicPr>
        <p:blipFill rotWithShape="1">
          <a:blip r:embed="rId3">
            <a:alphaModFix/>
          </a:blip>
          <a:srcRect b="0" l="0" r="8775" t="0"/>
          <a:stretch/>
        </p:blipFill>
        <p:spPr>
          <a:xfrm>
            <a:off x="5884800" y="901850"/>
            <a:ext cx="3259201" cy="3339774"/>
          </a:xfrm>
          <a:prstGeom prst="rect">
            <a:avLst/>
          </a:prstGeom>
          <a:noFill/>
          <a:ln>
            <a:noFill/>
          </a:ln>
        </p:spPr>
      </p:pic>
      <p:sp>
        <p:nvSpPr>
          <p:cNvPr id="228" name="Google Shape;228;p39"/>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229" name="Google Shape;229;p39"/>
          <p:cNvPicPr preferRelativeResize="0"/>
          <p:nvPr/>
        </p:nvPicPr>
        <p:blipFill rotWithShape="1">
          <a:blip r:embed="rId4">
            <a:alphaModFix/>
          </a:blip>
          <a:srcRect b="0" l="524" r="524" t="0"/>
          <a:stretch/>
        </p:blipFill>
        <p:spPr>
          <a:xfrm>
            <a:off x="327175" y="685800"/>
            <a:ext cx="2226630" cy="813125"/>
          </a:xfrm>
          <a:prstGeom prst="rect">
            <a:avLst/>
          </a:prstGeom>
          <a:noFill/>
          <a:ln>
            <a:noFill/>
          </a:ln>
        </p:spPr>
      </p:pic>
      <p:pic>
        <p:nvPicPr>
          <p:cNvPr id="230" name="Google Shape;230;p39"/>
          <p:cNvPicPr preferRelativeResize="0"/>
          <p:nvPr/>
        </p:nvPicPr>
        <p:blipFill rotWithShape="1">
          <a:blip r:embed="rId5">
            <a:alphaModFix/>
          </a:blip>
          <a:srcRect b="0" l="0" r="0" t="0"/>
          <a:stretch/>
        </p:blipFill>
        <p:spPr>
          <a:xfrm>
            <a:off x="4375925" y="519125"/>
            <a:ext cx="4768077" cy="39881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Section Title Black Strip">
  <p:cSld name="TITLE_1_1_1">
    <p:bg>
      <p:bgPr>
        <a:solidFill>
          <a:schemeClr val="dk2"/>
        </a:solidFill>
      </p:bgPr>
    </p:bg>
    <p:spTree>
      <p:nvGrpSpPr>
        <p:cNvPr id="231" name="Shape 231"/>
        <p:cNvGrpSpPr/>
        <p:nvPr/>
      </p:nvGrpSpPr>
      <p:grpSpPr>
        <a:xfrm>
          <a:off x="0" y="0"/>
          <a:ext cx="0" cy="0"/>
          <a:chOff x="0" y="0"/>
          <a:chExt cx="0" cy="0"/>
        </a:xfrm>
      </p:grpSpPr>
      <p:pic>
        <p:nvPicPr>
          <p:cNvPr id="232" name="Google Shape;232;p40"/>
          <p:cNvPicPr preferRelativeResize="0"/>
          <p:nvPr/>
        </p:nvPicPr>
        <p:blipFill rotWithShape="1">
          <a:blip r:embed="rId2">
            <a:alphaModFix/>
          </a:blip>
          <a:srcRect b="0" l="19" r="19" t="0"/>
          <a:stretch/>
        </p:blipFill>
        <p:spPr>
          <a:xfrm>
            <a:off x="5487275" y="0"/>
            <a:ext cx="3656718" cy="5143500"/>
          </a:xfrm>
          <a:prstGeom prst="rect">
            <a:avLst/>
          </a:prstGeom>
          <a:noFill/>
          <a:ln>
            <a:noFill/>
          </a:ln>
        </p:spPr>
      </p:pic>
      <p:sp>
        <p:nvSpPr>
          <p:cNvPr id="233" name="Google Shape;233;p40"/>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descr="How MikMak Founder Rachel Tipograph Helps Big Brands Turn Social ..." id="234" name="Google Shape;234;p40"/>
          <p:cNvPicPr preferRelativeResize="0"/>
          <p:nvPr/>
        </p:nvPicPr>
        <p:blipFill>
          <a:blip r:embed="rId3">
            <a:alphaModFix/>
          </a:blip>
          <a:stretch>
            <a:fillRect/>
          </a:stretch>
        </p:blipFill>
        <p:spPr>
          <a:xfrm>
            <a:off x="228600" y="4663225"/>
            <a:ext cx="659127" cy="2407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with White 1">
  <p:cSld name="CUSTOM_1_4">
    <p:bg>
      <p:bgPr>
        <a:solidFill>
          <a:srgbClr val="EDF3F7"/>
        </a:solidFill>
      </p:bgPr>
    </p:bg>
    <p:spTree>
      <p:nvGrpSpPr>
        <p:cNvPr id="235" name="Shape 235"/>
        <p:cNvGrpSpPr/>
        <p:nvPr/>
      </p:nvGrpSpPr>
      <p:grpSpPr>
        <a:xfrm>
          <a:off x="0" y="0"/>
          <a:ext cx="0" cy="0"/>
          <a:chOff x="0" y="0"/>
          <a:chExt cx="0" cy="0"/>
        </a:xfrm>
      </p:grpSpPr>
      <p:pic>
        <p:nvPicPr>
          <p:cNvPr id="236" name="Google Shape;236;p41"/>
          <p:cNvPicPr preferRelativeResize="0"/>
          <p:nvPr/>
        </p:nvPicPr>
        <p:blipFill rotWithShape="1">
          <a:blip r:embed="rId2">
            <a:alphaModFix/>
          </a:blip>
          <a:srcRect b="0" l="-893" r="24534" t="0"/>
          <a:stretch/>
        </p:blipFill>
        <p:spPr>
          <a:xfrm>
            <a:off x="6169575" y="0"/>
            <a:ext cx="2974426" cy="5143501"/>
          </a:xfrm>
          <a:prstGeom prst="rect">
            <a:avLst/>
          </a:prstGeom>
          <a:noFill/>
          <a:ln>
            <a:noFill/>
          </a:ln>
        </p:spPr>
      </p:pic>
      <p:sp>
        <p:nvSpPr>
          <p:cNvPr id="237" name="Google Shape;237;p41"/>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238" name="Google Shape;238;p41"/>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with White 2">
  <p:cSld name="CUSTOM_1_1_1_4">
    <p:bg>
      <p:bgPr>
        <a:solidFill>
          <a:srgbClr val="EDF3F7"/>
        </a:solidFill>
      </p:bgPr>
    </p:bg>
    <p:spTree>
      <p:nvGrpSpPr>
        <p:cNvPr id="239" name="Shape 239"/>
        <p:cNvGrpSpPr/>
        <p:nvPr/>
      </p:nvGrpSpPr>
      <p:grpSpPr>
        <a:xfrm>
          <a:off x="0" y="0"/>
          <a:ext cx="0" cy="0"/>
          <a:chOff x="0" y="0"/>
          <a:chExt cx="0" cy="0"/>
        </a:xfrm>
      </p:grpSpPr>
      <p:pic>
        <p:nvPicPr>
          <p:cNvPr id="240" name="Google Shape;240;p42"/>
          <p:cNvPicPr preferRelativeResize="0"/>
          <p:nvPr/>
        </p:nvPicPr>
        <p:blipFill rotWithShape="1">
          <a:blip r:embed="rId2">
            <a:alphaModFix/>
          </a:blip>
          <a:srcRect b="0" l="0" r="3063" t="0"/>
          <a:stretch/>
        </p:blipFill>
        <p:spPr>
          <a:xfrm flipH="1" rot="10800000">
            <a:off x="5368075" y="0"/>
            <a:ext cx="3775925" cy="5143501"/>
          </a:xfrm>
          <a:prstGeom prst="rect">
            <a:avLst/>
          </a:prstGeom>
          <a:noFill/>
          <a:ln>
            <a:noFill/>
          </a:ln>
        </p:spPr>
      </p:pic>
      <p:pic>
        <p:nvPicPr>
          <p:cNvPr id="241" name="Google Shape;241;p42"/>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242" name="Google Shape;242;p42"/>
          <p:cNvSpPr txBox="1"/>
          <p:nvPr/>
        </p:nvSpPr>
        <p:spPr>
          <a:xfrm>
            <a:off x="50646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accent6"/>
                </a:solidFill>
                <a:latin typeface="Lato"/>
                <a:ea typeface="Lato"/>
                <a:cs typeface="Lato"/>
                <a:sym typeface="Lato"/>
              </a:rPr>
              <a:t>Confidential and Proprietary  |</a:t>
            </a:r>
            <a:r>
              <a:rPr lang="en" sz="700">
                <a:solidFill>
                  <a:schemeClr val="accent6"/>
                </a:solidFill>
                <a:latin typeface="Lato"/>
                <a:ea typeface="Lato"/>
                <a:cs typeface="Lato"/>
                <a:sym typeface="Lato"/>
              </a:rPr>
              <a:t>  </a:t>
            </a:r>
            <a:fld id="{00000000-1234-1234-1234-123412341234}" type="slidenum">
              <a:rPr lang="en" sz="700">
                <a:solidFill>
                  <a:schemeClr val="accent6"/>
                </a:solidFill>
                <a:latin typeface="Raleway"/>
                <a:ea typeface="Raleway"/>
                <a:cs typeface="Raleway"/>
                <a:sym typeface="Raleway"/>
              </a:rPr>
              <a:t>‹#›</a:t>
            </a:fld>
            <a:endParaRPr sz="700">
              <a:solidFill>
                <a:schemeClr val="accent6"/>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1">
  <p:cSld name="CUSTOM_1_2_1">
    <p:bg>
      <p:bgPr>
        <a:solidFill>
          <a:srgbClr val="EDF3F7"/>
        </a:solidFill>
      </p:bgPr>
    </p:bg>
    <p:spTree>
      <p:nvGrpSpPr>
        <p:cNvPr id="243" name="Shape 243"/>
        <p:cNvGrpSpPr/>
        <p:nvPr/>
      </p:nvGrpSpPr>
      <p:grpSpPr>
        <a:xfrm>
          <a:off x="0" y="0"/>
          <a:ext cx="0" cy="0"/>
          <a:chOff x="0" y="0"/>
          <a:chExt cx="0" cy="0"/>
        </a:xfrm>
      </p:grpSpPr>
      <p:pic>
        <p:nvPicPr>
          <p:cNvPr id="244" name="Google Shape;244;p43"/>
          <p:cNvPicPr preferRelativeResize="0"/>
          <p:nvPr/>
        </p:nvPicPr>
        <p:blipFill rotWithShape="1">
          <a:blip r:embed="rId2">
            <a:alphaModFix/>
          </a:blip>
          <a:srcRect b="0" l="0" r="18200" t="0"/>
          <a:stretch/>
        </p:blipFill>
        <p:spPr>
          <a:xfrm>
            <a:off x="5957575" y="0"/>
            <a:ext cx="3186425" cy="5143501"/>
          </a:xfrm>
          <a:prstGeom prst="rect">
            <a:avLst/>
          </a:prstGeom>
          <a:noFill/>
          <a:ln>
            <a:noFill/>
          </a:ln>
        </p:spPr>
      </p:pic>
      <p:sp>
        <p:nvSpPr>
          <p:cNvPr id="245" name="Google Shape;245;p43"/>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id="246" name="Google Shape;246;p43"/>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1 - 2 Boxes">
  <p:cSld name="CUSTOM_1_2_1_1">
    <p:bg>
      <p:bgPr>
        <a:solidFill>
          <a:srgbClr val="EDF3F7"/>
        </a:solidFill>
      </p:bgPr>
    </p:bg>
    <p:spTree>
      <p:nvGrpSpPr>
        <p:cNvPr id="247" name="Shape 247"/>
        <p:cNvGrpSpPr/>
        <p:nvPr/>
      </p:nvGrpSpPr>
      <p:grpSpPr>
        <a:xfrm>
          <a:off x="0" y="0"/>
          <a:ext cx="0" cy="0"/>
          <a:chOff x="0" y="0"/>
          <a:chExt cx="0" cy="0"/>
        </a:xfrm>
      </p:grpSpPr>
      <p:pic>
        <p:nvPicPr>
          <p:cNvPr id="248" name="Google Shape;248;p44"/>
          <p:cNvPicPr preferRelativeResize="0"/>
          <p:nvPr/>
        </p:nvPicPr>
        <p:blipFill rotWithShape="1">
          <a:blip r:embed="rId2">
            <a:alphaModFix/>
          </a:blip>
          <a:srcRect b="0" l="0" r="18200" t="0"/>
          <a:stretch/>
        </p:blipFill>
        <p:spPr>
          <a:xfrm>
            <a:off x="5957575" y="0"/>
            <a:ext cx="3186425" cy="5143501"/>
          </a:xfrm>
          <a:prstGeom prst="rect">
            <a:avLst/>
          </a:prstGeom>
          <a:noFill/>
          <a:ln>
            <a:noFill/>
          </a:ln>
        </p:spPr>
      </p:pic>
      <p:sp>
        <p:nvSpPr>
          <p:cNvPr id="249" name="Google Shape;249;p44"/>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id="250" name="Google Shape;250;p44"/>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251" name="Google Shape;251;p44"/>
          <p:cNvSpPr/>
          <p:nvPr/>
        </p:nvSpPr>
        <p:spPr>
          <a:xfrm>
            <a:off x="365975" y="1750775"/>
            <a:ext cx="4055400" cy="2690400"/>
          </a:xfrm>
          <a:prstGeom prst="roundRect">
            <a:avLst>
              <a:gd fmla="val 330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4"/>
          <p:cNvSpPr/>
          <p:nvPr/>
        </p:nvSpPr>
        <p:spPr>
          <a:xfrm>
            <a:off x="4767625" y="1750775"/>
            <a:ext cx="4055400" cy="2690400"/>
          </a:xfrm>
          <a:prstGeom prst="roundRect">
            <a:avLst>
              <a:gd fmla="val 330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2">
  <p:cSld name="CUSTOM_1_1_1_3_1">
    <p:bg>
      <p:bgPr>
        <a:solidFill>
          <a:srgbClr val="EDF3F7"/>
        </a:solidFill>
      </p:bgPr>
    </p:bg>
    <p:spTree>
      <p:nvGrpSpPr>
        <p:cNvPr id="253" name="Shape 253"/>
        <p:cNvGrpSpPr/>
        <p:nvPr/>
      </p:nvGrpSpPr>
      <p:grpSpPr>
        <a:xfrm>
          <a:off x="0" y="0"/>
          <a:ext cx="0" cy="0"/>
          <a:chOff x="0" y="0"/>
          <a:chExt cx="0" cy="0"/>
        </a:xfrm>
      </p:grpSpPr>
      <p:pic>
        <p:nvPicPr>
          <p:cNvPr id="254" name="Google Shape;254;p45"/>
          <p:cNvPicPr preferRelativeResize="0"/>
          <p:nvPr/>
        </p:nvPicPr>
        <p:blipFill rotWithShape="1">
          <a:blip r:embed="rId2">
            <a:alphaModFix/>
          </a:blip>
          <a:srcRect b="0" l="0" r="1671" t="0"/>
          <a:stretch/>
        </p:blipFill>
        <p:spPr>
          <a:xfrm flipH="1" rot="10800000">
            <a:off x="5313750" y="-1"/>
            <a:ext cx="3830249" cy="5143501"/>
          </a:xfrm>
          <a:prstGeom prst="rect">
            <a:avLst/>
          </a:prstGeom>
          <a:noFill/>
          <a:ln>
            <a:noFill/>
          </a:ln>
        </p:spPr>
      </p:pic>
      <p:sp>
        <p:nvSpPr>
          <p:cNvPr id="255" name="Google Shape;255;p45"/>
          <p:cNvSpPr txBox="1"/>
          <p:nvPr/>
        </p:nvSpPr>
        <p:spPr>
          <a:xfrm>
            <a:off x="50646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accent6"/>
                </a:solidFill>
                <a:latin typeface="Lato"/>
                <a:ea typeface="Lato"/>
                <a:cs typeface="Lato"/>
                <a:sym typeface="Lato"/>
              </a:rPr>
              <a:t>Confidential and Proprietary  |</a:t>
            </a:r>
            <a:r>
              <a:rPr lang="en" sz="700">
                <a:solidFill>
                  <a:schemeClr val="accent6"/>
                </a:solidFill>
                <a:latin typeface="Lato"/>
                <a:ea typeface="Lato"/>
                <a:cs typeface="Lato"/>
                <a:sym typeface="Lato"/>
              </a:rPr>
              <a:t>  </a:t>
            </a:r>
            <a:fld id="{00000000-1234-1234-1234-123412341234}" type="slidenum">
              <a:rPr lang="en" sz="700">
                <a:solidFill>
                  <a:schemeClr val="accent6"/>
                </a:solidFill>
                <a:latin typeface="Raleway"/>
                <a:ea typeface="Raleway"/>
                <a:cs typeface="Raleway"/>
                <a:sym typeface="Raleway"/>
              </a:rPr>
              <a:t>‹#›</a:t>
            </a:fld>
            <a:endParaRPr sz="700">
              <a:solidFill>
                <a:schemeClr val="accent6"/>
              </a:solidFill>
              <a:latin typeface="Lato"/>
              <a:ea typeface="Lato"/>
              <a:cs typeface="Lato"/>
              <a:sym typeface="Lato"/>
            </a:endParaRPr>
          </a:p>
        </p:txBody>
      </p:sp>
      <p:pic>
        <p:nvPicPr>
          <p:cNvPr id="256" name="Google Shape;256;p45"/>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with White 1 Left">
  <p:cSld name="CUSTOM_1_2_1_1_1">
    <p:bg>
      <p:bgPr>
        <a:solidFill>
          <a:srgbClr val="EDF3F7"/>
        </a:solidFill>
      </p:bgPr>
    </p:bg>
    <p:spTree>
      <p:nvGrpSpPr>
        <p:cNvPr id="257" name="Shape 257"/>
        <p:cNvGrpSpPr/>
        <p:nvPr/>
      </p:nvGrpSpPr>
      <p:grpSpPr>
        <a:xfrm>
          <a:off x="0" y="0"/>
          <a:ext cx="0" cy="0"/>
          <a:chOff x="0" y="0"/>
          <a:chExt cx="0" cy="0"/>
        </a:xfrm>
      </p:grpSpPr>
      <p:pic>
        <p:nvPicPr>
          <p:cNvPr id="258" name="Google Shape;258;p46"/>
          <p:cNvPicPr preferRelativeResize="0"/>
          <p:nvPr/>
        </p:nvPicPr>
        <p:blipFill rotWithShape="1">
          <a:blip r:embed="rId2">
            <a:alphaModFix/>
          </a:blip>
          <a:srcRect b="0" l="-893" r="24534" t="0"/>
          <a:stretch/>
        </p:blipFill>
        <p:spPr>
          <a:xfrm flipH="1">
            <a:off x="0" y="0"/>
            <a:ext cx="2974426" cy="5143501"/>
          </a:xfrm>
          <a:prstGeom prst="rect">
            <a:avLst/>
          </a:prstGeom>
          <a:noFill/>
          <a:ln>
            <a:noFill/>
          </a:ln>
        </p:spPr>
      </p:pic>
      <p:sp>
        <p:nvSpPr>
          <p:cNvPr id="259" name="Google Shape;259;p46"/>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260" name="Google Shape;260;p46"/>
          <p:cNvPicPr preferRelativeResize="0"/>
          <p:nvPr/>
        </p:nvPicPr>
        <p:blipFill rotWithShape="1">
          <a:blip r:embed="rId3">
            <a:alphaModFix/>
          </a:blip>
          <a:srcRect b="1690" l="0" r="0" t="1700"/>
          <a:stretch/>
        </p:blipFill>
        <p:spPr>
          <a:xfrm>
            <a:off x="228600" y="4663225"/>
            <a:ext cx="659128" cy="2407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with White 2 Left">
  <p:cSld name="CUSTOM_1_2_1_1_1_4">
    <p:bg>
      <p:bgPr>
        <a:solidFill>
          <a:srgbClr val="EDF3F7"/>
        </a:solidFill>
      </p:bgPr>
    </p:bg>
    <p:spTree>
      <p:nvGrpSpPr>
        <p:cNvPr id="261" name="Shape 261"/>
        <p:cNvGrpSpPr/>
        <p:nvPr/>
      </p:nvGrpSpPr>
      <p:grpSpPr>
        <a:xfrm>
          <a:off x="0" y="0"/>
          <a:ext cx="0" cy="0"/>
          <a:chOff x="0" y="0"/>
          <a:chExt cx="0" cy="0"/>
        </a:xfrm>
      </p:grpSpPr>
      <p:pic>
        <p:nvPicPr>
          <p:cNvPr id="262" name="Google Shape;262;p47"/>
          <p:cNvPicPr preferRelativeResize="0"/>
          <p:nvPr/>
        </p:nvPicPr>
        <p:blipFill>
          <a:blip r:embed="rId2">
            <a:alphaModFix/>
          </a:blip>
          <a:stretch>
            <a:fillRect/>
          </a:stretch>
        </p:blipFill>
        <p:spPr>
          <a:xfrm>
            <a:off x="0" y="0"/>
            <a:ext cx="4127672" cy="5143500"/>
          </a:xfrm>
          <a:prstGeom prst="rect">
            <a:avLst/>
          </a:prstGeom>
          <a:noFill/>
          <a:ln>
            <a:noFill/>
          </a:ln>
        </p:spPr>
      </p:pic>
      <p:sp>
        <p:nvSpPr>
          <p:cNvPr id="263" name="Google Shape;263;p47"/>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264" name="Google Shape;264;p47"/>
          <p:cNvPicPr preferRelativeResize="0"/>
          <p:nvPr/>
        </p:nvPicPr>
        <p:blipFill rotWithShape="1">
          <a:blip r:embed="rId3">
            <a:alphaModFix/>
          </a:blip>
          <a:srcRect b="1690" l="0" r="0" t="1700"/>
          <a:stretch/>
        </p:blipFill>
        <p:spPr>
          <a:xfrm>
            <a:off x="228600" y="4663225"/>
            <a:ext cx="659128" cy="2407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1 Left">
  <p:cSld name="CUSTOM_1_2_1_1_1_2">
    <p:bg>
      <p:bgPr>
        <a:solidFill>
          <a:srgbClr val="EDF3F7"/>
        </a:solidFill>
      </p:bgPr>
    </p:bg>
    <p:spTree>
      <p:nvGrpSpPr>
        <p:cNvPr id="265" name="Shape 265"/>
        <p:cNvGrpSpPr/>
        <p:nvPr/>
      </p:nvGrpSpPr>
      <p:grpSpPr>
        <a:xfrm>
          <a:off x="0" y="0"/>
          <a:ext cx="0" cy="0"/>
          <a:chOff x="0" y="0"/>
          <a:chExt cx="0" cy="0"/>
        </a:xfrm>
      </p:grpSpPr>
      <p:pic>
        <p:nvPicPr>
          <p:cNvPr id="266" name="Google Shape;266;p48"/>
          <p:cNvPicPr preferRelativeResize="0"/>
          <p:nvPr/>
        </p:nvPicPr>
        <p:blipFill rotWithShape="1">
          <a:blip r:embed="rId2">
            <a:alphaModFix/>
          </a:blip>
          <a:srcRect b="0" l="0" r="18200" t="0"/>
          <a:stretch/>
        </p:blipFill>
        <p:spPr>
          <a:xfrm flipH="1">
            <a:off x="0" y="0"/>
            <a:ext cx="3186425" cy="5143501"/>
          </a:xfrm>
          <a:prstGeom prst="rect">
            <a:avLst/>
          </a:prstGeom>
          <a:noFill/>
          <a:ln>
            <a:noFill/>
          </a:ln>
        </p:spPr>
      </p:pic>
      <p:sp>
        <p:nvSpPr>
          <p:cNvPr id="267" name="Google Shape;267;p48"/>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268" name="Google Shape;268;p48"/>
          <p:cNvPicPr preferRelativeResize="0"/>
          <p:nvPr/>
        </p:nvPicPr>
        <p:blipFill rotWithShape="1">
          <a:blip r:embed="rId3">
            <a:alphaModFix/>
          </a:blip>
          <a:srcRect b="1569" l="0" r="0" t="1569"/>
          <a:stretch/>
        </p:blipFill>
        <p:spPr>
          <a:xfrm>
            <a:off x="228600" y="4663225"/>
            <a:ext cx="659128" cy="2407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2">
  <p:cSld name="CUSTOM_1_1_1_3_1_1">
    <p:bg>
      <p:bgPr>
        <a:solidFill>
          <a:srgbClr val="EDF3F7"/>
        </a:solidFill>
      </p:bgPr>
    </p:bg>
    <p:spTree>
      <p:nvGrpSpPr>
        <p:cNvPr id="269" name="Shape 269"/>
        <p:cNvGrpSpPr/>
        <p:nvPr/>
      </p:nvGrpSpPr>
      <p:grpSpPr>
        <a:xfrm>
          <a:off x="0" y="0"/>
          <a:ext cx="0" cy="0"/>
          <a:chOff x="0" y="0"/>
          <a:chExt cx="0" cy="0"/>
        </a:xfrm>
      </p:grpSpPr>
      <p:pic>
        <p:nvPicPr>
          <p:cNvPr id="270" name="Google Shape;270;p49"/>
          <p:cNvPicPr preferRelativeResize="0"/>
          <p:nvPr/>
        </p:nvPicPr>
        <p:blipFill>
          <a:blip r:embed="rId2">
            <a:alphaModFix/>
          </a:blip>
          <a:stretch>
            <a:fillRect/>
          </a:stretch>
        </p:blipFill>
        <p:spPr>
          <a:xfrm>
            <a:off x="0" y="0"/>
            <a:ext cx="4127656" cy="5143500"/>
          </a:xfrm>
          <a:prstGeom prst="rect">
            <a:avLst/>
          </a:prstGeom>
          <a:noFill/>
          <a:ln>
            <a:noFill/>
          </a:ln>
        </p:spPr>
      </p:pic>
      <p:pic>
        <p:nvPicPr>
          <p:cNvPr id="271" name="Google Shape;271;p49"/>
          <p:cNvPicPr preferRelativeResize="0"/>
          <p:nvPr/>
        </p:nvPicPr>
        <p:blipFill rotWithShape="1">
          <a:blip r:embed="rId3">
            <a:alphaModFix/>
          </a:blip>
          <a:srcRect b="1569" l="0" r="0" t="1569"/>
          <a:stretch/>
        </p:blipFill>
        <p:spPr>
          <a:xfrm>
            <a:off x="228600" y="4663225"/>
            <a:ext cx="659128" cy="240700"/>
          </a:xfrm>
          <a:prstGeom prst="rect">
            <a:avLst/>
          </a:prstGeom>
          <a:noFill/>
          <a:ln>
            <a:noFill/>
          </a:ln>
        </p:spPr>
      </p:pic>
      <p:sp>
        <p:nvSpPr>
          <p:cNvPr id="272" name="Google Shape;272;p49"/>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3 - 3 Column">
  <p:cSld name="CUSTOM_1_1_1_1_2_1_2">
    <p:bg>
      <p:bgPr>
        <a:solidFill>
          <a:srgbClr val="EDF3F7"/>
        </a:solidFill>
      </p:bgPr>
    </p:bg>
    <p:spTree>
      <p:nvGrpSpPr>
        <p:cNvPr id="273" name="Shape 273"/>
        <p:cNvGrpSpPr/>
        <p:nvPr/>
      </p:nvGrpSpPr>
      <p:grpSpPr>
        <a:xfrm>
          <a:off x="0" y="0"/>
          <a:ext cx="0" cy="0"/>
          <a:chOff x="0" y="0"/>
          <a:chExt cx="0" cy="0"/>
        </a:xfrm>
      </p:grpSpPr>
      <p:pic>
        <p:nvPicPr>
          <p:cNvPr id="274" name="Google Shape;274;p50"/>
          <p:cNvPicPr preferRelativeResize="0"/>
          <p:nvPr/>
        </p:nvPicPr>
        <p:blipFill rotWithShape="1">
          <a:blip r:embed="rId2">
            <a:alphaModFix/>
          </a:blip>
          <a:srcRect b="0" l="0" r="18200" t="0"/>
          <a:stretch/>
        </p:blipFill>
        <p:spPr>
          <a:xfrm>
            <a:off x="5957575" y="0"/>
            <a:ext cx="3186425" cy="5143501"/>
          </a:xfrm>
          <a:prstGeom prst="rect">
            <a:avLst/>
          </a:prstGeom>
          <a:noFill/>
          <a:ln>
            <a:noFill/>
          </a:ln>
        </p:spPr>
      </p:pic>
      <p:sp>
        <p:nvSpPr>
          <p:cNvPr id="275" name="Google Shape;275;p50"/>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id="276" name="Google Shape;276;p50"/>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277" name="Google Shape;277;p50"/>
          <p:cNvSpPr/>
          <p:nvPr/>
        </p:nvSpPr>
        <p:spPr>
          <a:xfrm>
            <a:off x="365975" y="1266100"/>
            <a:ext cx="2650800" cy="3165300"/>
          </a:xfrm>
          <a:prstGeom prst="roundRect">
            <a:avLst>
              <a:gd fmla="val 330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50"/>
          <p:cNvSpPr/>
          <p:nvPr/>
        </p:nvSpPr>
        <p:spPr>
          <a:xfrm>
            <a:off x="3246600" y="1266100"/>
            <a:ext cx="2650800" cy="3165300"/>
          </a:xfrm>
          <a:prstGeom prst="roundRect">
            <a:avLst>
              <a:gd fmla="val 330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50"/>
          <p:cNvSpPr/>
          <p:nvPr/>
        </p:nvSpPr>
        <p:spPr>
          <a:xfrm>
            <a:off x="6127225" y="1266100"/>
            <a:ext cx="2650800" cy="3165300"/>
          </a:xfrm>
          <a:prstGeom prst="roundRect">
            <a:avLst>
              <a:gd fmla="val 330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Teal 3 - 3 Box">
  <p:cSld name="CUSTOM_1_1_1_1_2_1_1">
    <p:bg>
      <p:bgPr>
        <a:solidFill>
          <a:srgbClr val="EDF3F7"/>
        </a:solidFill>
      </p:bgPr>
    </p:bg>
    <p:spTree>
      <p:nvGrpSpPr>
        <p:cNvPr id="280" name="Shape 280"/>
        <p:cNvGrpSpPr/>
        <p:nvPr/>
      </p:nvGrpSpPr>
      <p:grpSpPr>
        <a:xfrm>
          <a:off x="0" y="0"/>
          <a:ext cx="0" cy="0"/>
          <a:chOff x="0" y="0"/>
          <a:chExt cx="0" cy="0"/>
        </a:xfrm>
      </p:grpSpPr>
      <p:pic>
        <p:nvPicPr>
          <p:cNvPr id="281" name="Google Shape;281;p51"/>
          <p:cNvPicPr preferRelativeResize="0"/>
          <p:nvPr/>
        </p:nvPicPr>
        <p:blipFill rotWithShape="1">
          <a:blip r:embed="rId2">
            <a:alphaModFix/>
          </a:blip>
          <a:srcRect b="0" l="0" r="18200" t="0"/>
          <a:stretch/>
        </p:blipFill>
        <p:spPr>
          <a:xfrm>
            <a:off x="5957575" y="0"/>
            <a:ext cx="3186425" cy="5143501"/>
          </a:xfrm>
          <a:prstGeom prst="rect">
            <a:avLst/>
          </a:prstGeom>
          <a:noFill/>
          <a:ln>
            <a:noFill/>
          </a:ln>
        </p:spPr>
      </p:pic>
      <p:sp>
        <p:nvSpPr>
          <p:cNvPr id="282" name="Google Shape;282;p51"/>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id="283" name="Google Shape;283;p51"/>
          <p:cNvPicPr preferRelativeResize="0"/>
          <p:nvPr/>
        </p:nvPicPr>
        <p:blipFill rotWithShape="1">
          <a:blip r:embed="rId3">
            <a:alphaModFix/>
          </a:blip>
          <a:srcRect b="0" l="524" r="524" t="0"/>
          <a:stretch/>
        </p:blipFill>
        <p:spPr>
          <a:xfrm>
            <a:off x="228600" y="4663225"/>
            <a:ext cx="659127" cy="240700"/>
          </a:xfrm>
          <a:prstGeom prst="rect">
            <a:avLst/>
          </a:prstGeom>
          <a:noFill/>
          <a:ln>
            <a:noFill/>
          </a:ln>
        </p:spPr>
      </p:pic>
      <p:sp>
        <p:nvSpPr>
          <p:cNvPr id="284" name="Google Shape;284;p51"/>
          <p:cNvSpPr/>
          <p:nvPr/>
        </p:nvSpPr>
        <p:spPr>
          <a:xfrm>
            <a:off x="3240452" y="1773975"/>
            <a:ext cx="2663100" cy="2269500"/>
          </a:xfrm>
          <a:prstGeom prst="roundRect">
            <a:avLst>
              <a:gd fmla="val 330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51"/>
          <p:cNvSpPr/>
          <p:nvPr/>
        </p:nvSpPr>
        <p:spPr>
          <a:xfrm>
            <a:off x="6180877" y="1773975"/>
            <a:ext cx="2663100" cy="2269500"/>
          </a:xfrm>
          <a:prstGeom prst="roundRect">
            <a:avLst>
              <a:gd fmla="val 330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1"/>
          <p:cNvSpPr/>
          <p:nvPr/>
        </p:nvSpPr>
        <p:spPr>
          <a:xfrm>
            <a:off x="300027" y="1773975"/>
            <a:ext cx="2663100" cy="2269500"/>
          </a:xfrm>
          <a:prstGeom prst="roundRect">
            <a:avLst>
              <a:gd fmla="val 3309"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Half Split White">
  <p:cSld name="CUSTOM_1_1_1">
    <p:bg>
      <p:bgPr>
        <a:solidFill>
          <a:srgbClr val="EDF3F7"/>
        </a:solidFill>
      </p:bgPr>
    </p:bg>
    <p:spTree>
      <p:nvGrpSpPr>
        <p:cNvPr id="287" name="Shape 287"/>
        <p:cNvGrpSpPr/>
        <p:nvPr/>
      </p:nvGrpSpPr>
      <p:grpSpPr>
        <a:xfrm>
          <a:off x="0" y="0"/>
          <a:ext cx="0" cy="0"/>
          <a:chOff x="0" y="0"/>
          <a:chExt cx="0" cy="0"/>
        </a:xfrm>
      </p:grpSpPr>
      <p:sp>
        <p:nvSpPr>
          <p:cNvPr id="288" name="Google Shape;288;p52"/>
          <p:cNvSpPr/>
          <p:nvPr/>
        </p:nvSpPr>
        <p:spPr>
          <a:xfrm>
            <a:off x="-1" y="-3675"/>
            <a:ext cx="5021867" cy="5149125"/>
          </a:xfrm>
          <a:custGeom>
            <a:rect b="b" l="l" r="r" t="t"/>
            <a:pathLst>
              <a:path extrusionOk="0" h="205965" w="169916">
                <a:moveTo>
                  <a:pt x="134239" y="144"/>
                </a:moveTo>
                <a:lnTo>
                  <a:pt x="169916" y="205891"/>
                </a:lnTo>
                <a:lnTo>
                  <a:pt x="603" y="205965"/>
                </a:lnTo>
                <a:lnTo>
                  <a:pt x="0" y="0"/>
                </a:lnTo>
                <a:close/>
              </a:path>
            </a:pathLst>
          </a:custGeom>
          <a:solidFill>
            <a:srgbClr val="FFFFFF"/>
          </a:solidFill>
          <a:ln>
            <a:noFill/>
          </a:ln>
        </p:spPr>
      </p:sp>
      <p:pic>
        <p:nvPicPr>
          <p:cNvPr id="289" name="Google Shape;289;p52"/>
          <p:cNvPicPr preferRelativeResize="0"/>
          <p:nvPr/>
        </p:nvPicPr>
        <p:blipFill>
          <a:blip r:embed="rId2">
            <a:alphaModFix/>
          </a:blip>
          <a:stretch>
            <a:fillRect/>
          </a:stretch>
        </p:blipFill>
        <p:spPr>
          <a:xfrm>
            <a:off x="228600" y="4663225"/>
            <a:ext cx="663150" cy="240700"/>
          </a:xfrm>
          <a:prstGeom prst="rect">
            <a:avLst/>
          </a:prstGeom>
          <a:noFill/>
          <a:ln>
            <a:noFill/>
          </a:ln>
        </p:spPr>
      </p:pic>
      <p:sp>
        <p:nvSpPr>
          <p:cNvPr id="290" name="Google Shape;290;p52"/>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rgbClr val="8D939A"/>
                </a:solidFill>
                <a:latin typeface="Lato"/>
                <a:ea typeface="Lato"/>
                <a:cs typeface="Lato"/>
                <a:sym typeface="Lato"/>
              </a:rPr>
              <a:t>Confidential and Proprietary  |</a:t>
            </a:r>
            <a:r>
              <a:rPr lang="en" sz="700">
                <a:solidFill>
                  <a:srgbClr val="8D939A"/>
                </a:solidFill>
                <a:latin typeface="Lato"/>
                <a:ea typeface="Lato"/>
                <a:cs typeface="Lato"/>
                <a:sym typeface="Lato"/>
              </a:rPr>
              <a:t>  </a:t>
            </a:r>
            <a:fld id="{00000000-1234-1234-1234-123412341234}" type="slidenum">
              <a:rPr lang="en" sz="700">
                <a:solidFill>
                  <a:srgbClr val="8D939A"/>
                </a:solidFill>
                <a:latin typeface="Raleway"/>
                <a:ea typeface="Raleway"/>
                <a:cs typeface="Raleway"/>
                <a:sym typeface="Raleway"/>
              </a:rPr>
              <a:t>‹#›</a:t>
            </a:fld>
            <a:endParaRPr sz="700">
              <a:solidFill>
                <a:srgbClr val="8D939A"/>
              </a:solidFill>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Half Split Teal">
  <p:cSld name="CUSTOM_1_2_1_1_1_1_1">
    <p:bg>
      <p:bgPr>
        <a:solidFill>
          <a:srgbClr val="EDF3F7"/>
        </a:solidFill>
      </p:bgPr>
    </p:bg>
    <p:spTree>
      <p:nvGrpSpPr>
        <p:cNvPr id="291" name="Shape 291"/>
        <p:cNvGrpSpPr/>
        <p:nvPr/>
      </p:nvGrpSpPr>
      <p:grpSpPr>
        <a:xfrm>
          <a:off x="0" y="0"/>
          <a:ext cx="0" cy="0"/>
          <a:chOff x="0" y="0"/>
          <a:chExt cx="0" cy="0"/>
        </a:xfrm>
      </p:grpSpPr>
      <p:sp>
        <p:nvSpPr>
          <p:cNvPr id="292" name="Google Shape;292;p53"/>
          <p:cNvSpPr/>
          <p:nvPr/>
        </p:nvSpPr>
        <p:spPr>
          <a:xfrm>
            <a:off x="-7800" y="-3900"/>
            <a:ext cx="5029750" cy="5157800"/>
          </a:xfrm>
          <a:custGeom>
            <a:rect b="b" l="l" r="r" t="t"/>
            <a:pathLst>
              <a:path extrusionOk="0" h="206312" w="201190">
                <a:moveTo>
                  <a:pt x="158990" y="104"/>
                </a:moveTo>
                <a:lnTo>
                  <a:pt x="201190" y="205899"/>
                </a:lnTo>
                <a:lnTo>
                  <a:pt x="0" y="206312"/>
                </a:lnTo>
                <a:lnTo>
                  <a:pt x="208" y="0"/>
                </a:lnTo>
                <a:close/>
              </a:path>
            </a:pathLst>
          </a:custGeom>
          <a:solidFill>
            <a:srgbClr val="00A6A4"/>
          </a:solidFill>
          <a:ln>
            <a:noFill/>
          </a:ln>
        </p:spPr>
      </p:sp>
      <p:sp>
        <p:nvSpPr>
          <p:cNvPr id="293" name="Google Shape;293;p53"/>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294" name="Google Shape;294;p53"/>
          <p:cNvPicPr preferRelativeResize="0"/>
          <p:nvPr/>
        </p:nvPicPr>
        <p:blipFill rotWithShape="1">
          <a:blip r:embed="rId2">
            <a:alphaModFix/>
          </a:blip>
          <a:srcRect b="1569" l="0" r="0" t="1569"/>
          <a:stretch/>
        </p:blipFill>
        <p:spPr>
          <a:xfrm>
            <a:off x="228600" y="4663225"/>
            <a:ext cx="659128" cy="2407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Bottom Strip">
  <p:cSld name="CUSTOM_1_1_1_1_2_1_1_1">
    <p:bg>
      <p:bgPr>
        <a:solidFill>
          <a:srgbClr val="EDF3F7"/>
        </a:solidFill>
      </p:bgPr>
    </p:bg>
    <p:spTree>
      <p:nvGrpSpPr>
        <p:cNvPr id="295" name="Shape 295"/>
        <p:cNvGrpSpPr/>
        <p:nvPr/>
      </p:nvGrpSpPr>
      <p:grpSpPr>
        <a:xfrm>
          <a:off x="0" y="0"/>
          <a:ext cx="0" cy="0"/>
          <a:chOff x="0" y="0"/>
          <a:chExt cx="0" cy="0"/>
        </a:xfrm>
      </p:grpSpPr>
      <p:sp>
        <p:nvSpPr>
          <p:cNvPr id="296" name="Google Shape;296;p54"/>
          <p:cNvSpPr/>
          <p:nvPr/>
        </p:nvSpPr>
        <p:spPr>
          <a:xfrm>
            <a:off x="-1300" y="3645575"/>
            <a:ext cx="9163150" cy="1507025"/>
          </a:xfrm>
          <a:custGeom>
            <a:rect b="b" l="l" r="r" t="t"/>
            <a:pathLst>
              <a:path extrusionOk="0" h="60281" w="366526">
                <a:moveTo>
                  <a:pt x="0" y="12647"/>
                </a:moveTo>
                <a:lnTo>
                  <a:pt x="366394" y="0"/>
                </a:lnTo>
                <a:lnTo>
                  <a:pt x="366526" y="60106"/>
                </a:lnTo>
                <a:lnTo>
                  <a:pt x="0" y="60281"/>
                </a:lnTo>
                <a:close/>
              </a:path>
            </a:pathLst>
          </a:custGeom>
          <a:solidFill>
            <a:srgbClr val="00A6A4"/>
          </a:solidFill>
          <a:ln>
            <a:noFill/>
          </a:ln>
        </p:spPr>
      </p:sp>
      <p:sp>
        <p:nvSpPr>
          <p:cNvPr id="297" name="Google Shape;297;p54"/>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id="298" name="Google Shape;298;p54"/>
          <p:cNvPicPr preferRelativeResize="0"/>
          <p:nvPr/>
        </p:nvPicPr>
        <p:blipFill rotWithShape="1">
          <a:blip r:embed="rId2">
            <a:alphaModFix/>
          </a:blip>
          <a:srcRect b="1569" l="0" r="0" t="1569"/>
          <a:stretch/>
        </p:blipFill>
        <p:spPr>
          <a:xfrm>
            <a:off x="228600" y="4663225"/>
            <a:ext cx="659128" cy="2407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Background Teal">
  <p:cSld name="CUSTOM_1_1">
    <p:bg>
      <p:bgPr>
        <a:solidFill>
          <a:schemeClr val="dk2"/>
        </a:solidFill>
      </p:bgPr>
    </p:bg>
    <p:spTree>
      <p:nvGrpSpPr>
        <p:cNvPr id="299" name="Shape 299"/>
        <p:cNvGrpSpPr/>
        <p:nvPr/>
      </p:nvGrpSpPr>
      <p:grpSpPr>
        <a:xfrm>
          <a:off x="0" y="0"/>
          <a:ext cx="0" cy="0"/>
          <a:chOff x="0" y="0"/>
          <a:chExt cx="0" cy="0"/>
        </a:xfrm>
      </p:grpSpPr>
      <p:pic>
        <p:nvPicPr>
          <p:cNvPr id="300" name="Google Shape;300;p55"/>
          <p:cNvPicPr preferRelativeResize="0"/>
          <p:nvPr/>
        </p:nvPicPr>
        <p:blipFill rotWithShape="1">
          <a:blip r:embed="rId2">
            <a:alphaModFix/>
          </a:blip>
          <a:srcRect b="0" l="0" r="23640" t="0"/>
          <a:stretch/>
        </p:blipFill>
        <p:spPr>
          <a:xfrm>
            <a:off x="6169575" y="0"/>
            <a:ext cx="2974426" cy="5143501"/>
          </a:xfrm>
          <a:prstGeom prst="rect">
            <a:avLst/>
          </a:prstGeom>
          <a:noFill/>
          <a:ln>
            <a:noFill/>
          </a:ln>
        </p:spPr>
      </p:pic>
      <p:sp>
        <p:nvSpPr>
          <p:cNvPr id="301" name="Google Shape;301;p55"/>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descr="How MikMak Founder Rachel Tipograph Helps Big Brands Turn Social ..." id="302" name="Google Shape;302;p55"/>
          <p:cNvPicPr preferRelativeResize="0"/>
          <p:nvPr/>
        </p:nvPicPr>
        <p:blipFill>
          <a:blip r:embed="rId3">
            <a:alphaModFix/>
          </a:blip>
          <a:stretch>
            <a:fillRect/>
          </a:stretch>
        </p:blipFill>
        <p:spPr>
          <a:xfrm>
            <a:off x="228600" y="4663225"/>
            <a:ext cx="659127" cy="2407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Background Teal 2">
  <p:cSld name="CUSTOM_1_1_1_2">
    <p:bg>
      <p:bgPr>
        <a:solidFill>
          <a:schemeClr val="dk2"/>
        </a:solidFill>
      </p:bgPr>
    </p:bg>
    <p:spTree>
      <p:nvGrpSpPr>
        <p:cNvPr id="303" name="Shape 303"/>
        <p:cNvGrpSpPr/>
        <p:nvPr/>
      </p:nvGrpSpPr>
      <p:grpSpPr>
        <a:xfrm>
          <a:off x="0" y="0"/>
          <a:ext cx="0" cy="0"/>
          <a:chOff x="0" y="0"/>
          <a:chExt cx="0" cy="0"/>
        </a:xfrm>
      </p:grpSpPr>
      <p:pic>
        <p:nvPicPr>
          <p:cNvPr id="304" name="Google Shape;304;p56"/>
          <p:cNvPicPr preferRelativeResize="0"/>
          <p:nvPr/>
        </p:nvPicPr>
        <p:blipFill rotWithShape="1">
          <a:blip r:embed="rId2">
            <a:alphaModFix/>
          </a:blip>
          <a:srcRect b="0" l="0" r="3063" t="0"/>
          <a:stretch/>
        </p:blipFill>
        <p:spPr>
          <a:xfrm flipH="1" rot="10800000">
            <a:off x="5368075" y="0"/>
            <a:ext cx="3775925" cy="5143501"/>
          </a:xfrm>
          <a:prstGeom prst="rect">
            <a:avLst/>
          </a:prstGeom>
          <a:noFill/>
          <a:ln>
            <a:noFill/>
          </a:ln>
        </p:spPr>
      </p:pic>
      <p:pic>
        <p:nvPicPr>
          <p:cNvPr descr="How MikMak Founder Rachel Tipograph Helps Big Brands Turn Social ..." id="305" name="Google Shape;305;p56"/>
          <p:cNvPicPr preferRelativeResize="0"/>
          <p:nvPr/>
        </p:nvPicPr>
        <p:blipFill>
          <a:blip r:embed="rId3">
            <a:alphaModFix/>
          </a:blip>
          <a:stretch>
            <a:fillRect/>
          </a:stretch>
        </p:blipFill>
        <p:spPr>
          <a:xfrm>
            <a:off x="228600" y="4663225"/>
            <a:ext cx="659127" cy="240700"/>
          </a:xfrm>
          <a:prstGeom prst="rect">
            <a:avLst/>
          </a:prstGeom>
          <a:noFill/>
          <a:ln>
            <a:noFill/>
          </a:ln>
        </p:spPr>
      </p:pic>
      <p:sp>
        <p:nvSpPr>
          <p:cNvPr id="306" name="Google Shape;306;p56"/>
          <p:cNvSpPr txBox="1"/>
          <p:nvPr/>
        </p:nvSpPr>
        <p:spPr>
          <a:xfrm>
            <a:off x="50646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Background Full Teal">
  <p:cSld name="CUSTOM_1_1_1_1_1_1">
    <p:bg>
      <p:bgPr>
        <a:solidFill>
          <a:schemeClr val="dk2"/>
        </a:solidFill>
      </p:bgPr>
    </p:bg>
    <p:spTree>
      <p:nvGrpSpPr>
        <p:cNvPr id="307" name="Shape 307"/>
        <p:cNvGrpSpPr/>
        <p:nvPr/>
      </p:nvGrpSpPr>
      <p:grpSpPr>
        <a:xfrm>
          <a:off x="0" y="0"/>
          <a:ext cx="0" cy="0"/>
          <a:chOff x="0" y="0"/>
          <a:chExt cx="0" cy="0"/>
        </a:xfrm>
      </p:grpSpPr>
      <p:sp>
        <p:nvSpPr>
          <p:cNvPr id="308" name="Google Shape;308;p57"/>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lt1"/>
                </a:solidFill>
                <a:latin typeface="Lato"/>
                <a:ea typeface="Lato"/>
                <a:cs typeface="Lato"/>
                <a:sym typeface="Lato"/>
              </a:rPr>
              <a:t>Confidential and Proprietary  |</a:t>
            </a:r>
            <a:r>
              <a:rPr lang="en" sz="700">
                <a:solidFill>
                  <a:schemeClr val="lt1"/>
                </a:solidFill>
                <a:latin typeface="Lato"/>
                <a:ea typeface="Lato"/>
                <a:cs typeface="Lato"/>
                <a:sym typeface="Lato"/>
              </a:rPr>
              <a:t>  </a:t>
            </a:r>
            <a:fld id="{00000000-1234-1234-1234-123412341234}" type="slidenum">
              <a:rPr lang="en" sz="700">
                <a:solidFill>
                  <a:schemeClr val="lt1"/>
                </a:solidFill>
                <a:latin typeface="Raleway"/>
                <a:ea typeface="Raleway"/>
                <a:cs typeface="Raleway"/>
                <a:sym typeface="Raleway"/>
              </a:rPr>
              <a:t>‹#›</a:t>
            </a:fld>
            <a:endParaRPr sz="700">
              <a:solidFill>
                <a:schemeClr val="lt1"/>
              </a:solidFill>
              <a:latin typeface="Lato"/>
              <a:ea typeface="Lato"/>
              <a:cs typeface="Lato"/>
              <a:sym typeface="Lato"/>
            </a:endParaRPr>
          </a:p>
        </p:txBody>
      </p:sp>
      <p:pic>
        <p:nvPicPr>
          <p:cNvPr descr="How MikMak Founder Rachel Tipograph Helps Big Brands Turn Social ..." id="309" name="Google Shape;309;p57"/>
          <p:cNvPicPr preferRelativeResize="0"/>
          <p:nvPr/>
        </p:nvPicPr>
        <p:blipFill>
          <a:blip r:embed="rId2">
            <a:alphaModFix/>
          </a:blip>
          <a:stretch>
            <a:fillRect/>
          </a:stretch>
        </p:blipFill>
        <p:spPr>
          <a:xfrm>
            <a:off x="228600" y="4663225"/>
            <a:ext cx="659127" cy="2407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Background Full Gray 1">
  <p:cSld name="CUSTOM_1_1_1_1_1_1_1">
    <p:bg>
      <p:bgPr>
        <a:solidFill>
          <a:srgbClr val="EDF3F7"/>
        </a:solidFill>
      </p:bgPr>
    </p:bg>
    <p:spTree>
      <p:nvGrpSpPr>
        <p:cNvPr id="310" name="Shape 310"/>
        <p:cNvGrpSpPr/>
        <p:nvPr/>
      </p:nvGrpSpPr>
      <p:grpSpPr>
        <a:xfrm>
          <a:off x="0" y="0"/>
          <a:ext cx="0" cy="0"/>
          <a:chOff x="0" y="0"/>
          <a:chExt cx="0" cy="0"/>
        </a:xfrm>
      </p:grpSpPr>
      <p:sp>
        <p:nvSpPr>
          <p:cNvPr id="311" name="Google Shape;311;p58"/>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chemeClr val="dk1"/>
                </a:solidFill>
                <a:latin typeface="Lato"/>
                <a:ea typeface="Lato"/>
                <a:cs typeface="Lato"/>
                <a:sym typeface="Lato"/>
              </a:rPr>
              <a:t>Confidential and Proprietary  |</a:t>
            </a:r>
            <a:r>
              <a:rPr lang="en" sz="700">
                <a:solidFill>
                  <a:schemeClr val="dk1"/>
                </a:solidFill>
                <a:latin typeface="Lato"/>
                <a:ea typeface="Lato"/>
                <a:cs typeface="Lato"/>
                <a:sym typeface="Lato"/>
              </a:rPr>
              <a:t>  </a:t>
            </a:r>
            <a:fld id="{00000000-1234-1234-1234-123412341234}" type="slidenum">
              <a:rPr lang="en" sz="700">
                <a:solidFill>
                  <a:schemeClr val="dk1"/>
                </a:solidFill>
                <a:latin typeface="Raleway"/>
                <a:ea typeface="Raleway"/>
                <a:cs typeface="Raleway"/>
                <a:sym typeface="Raleway"/>
              </a:rPr>
              <a:t>‹#›</a:t>
            </a:fld>
            <a:endParaRPr sz="700">
              <a:solidFill>
                <a:schemeClr val="dk1"/>
              </a:solidFill>
              <a:latin typeface="Lato"/>
              <a:ea typeface="Lato"/>
              <a:cs typeface="Lato"/>
              <a:sym typeface="Lato"/>
            </a:endParaRPr>
          </a:p>
        </p:txBody>
      </p:sp>
      <p:pic>
        <p:nvPicPr>
          <p:cNvPr id="312" name="Google Shape;312;p58"/>
          <p:cNvPicPr preferRelativeResize="0"/>
          <p:nvPr/>
        </p:nvPicPr>
        <p:blipFill rotWithShape="1">
          <a:blip r:embed="rId2">
            <a:alphaModFix/>
          </a:blip>
          <a:srcRect b="1690" l="0" r="0" t="1700"/>
          <a:stretch/>
        </p:blipFill>
        <p:spPr>
          <a:xfrm>
            <a:off x="228600" y="4663225"/>
            <a:ext cx="659128" cy="2407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l Strip Right">
  <p:cSld name="TITLE_AND_TWO_COLUMNS_2">
    <p:bg>
      <p:bgPr>
        <a:solidFill>
          <a:srgbClr val="EDF3F7"/>
        </a:solidFill>
      </p:bgPr>
    </p:bg>
    <p:spTree>
      <p:nvGrpSpPr>
        <p:cNvPr id="313" name="Shape 313"/>
        <p:cNvGrpSpPr/>
        <p:nvPr/>
      </p:nvGrpSpPr>
      <p:grpSpPr>
        <a:xfrm>
          <a:off x="0" y="0"/>
          <a:ext cx="0" cy="0"/>
          <a:chOff x="0" y="0"/>
          <a:chExt cx="0" cy="0"/>
        </a:xfrm>
      </p:grpSpPr>
      <p:sp>
        <p:nvSpPr>
          <p:cNvPr id="314" name="Google Shape;314;p59"/>
          <p:cNvSpPr/>
          <p:nvPr/>
        </p:nvSpPr>
        <p:spPr>
          <a:xfrm>
            <a:off x="5825475" y="-2600"/>
            <a:ext cx="3318825" cy="5153900"/>
          </a:xfrm>
          <a:custGeom>
            <a:rect b="b" l="l" r="r" t="t"/>
            <a:pathLst>
              <a:path extrusionOk="0" h="206156" w="132753">
                <a:moveTo>
                  <a:pt x="51019" y="0"/>
                </a:moveTo>
                <a:lnTo>
                  <a:pt x="0" y="206052"/>
                </a:lnTo>
                <a:lnTo>
                  <a:pt x="132753" y="206156"/>
                </a:lnTo>
                <a:lnTo>
                  <a:pt x="132753" y="104"/>
                </a:lnTo>
                <a:close/>
              </a:path>
            </a:pathLst>
          </a:custGeom>
          <a:solidFill>
            <a:srgbClr val="00A6A4"/>
          </a:solidFill>
          <a:ln>
            <a:noFill/>
          </a:ln>
        </p:spPr>
      </p:sp>
      <p:pic>
        <p:nvPicPr>
          <p:cNvPr id="315" name="Google Shape;315;p59"/>
          <p:cNvPicPr preferRelativeResize="0"/>
          <p:nvPr/>
        </p:nvPicPr>
        <p:blipFill>
          <a:blip r:embed="rId2">
            <a:alphaModFix/>
          </a:blip>
          <a:stretch>
            <a:fillRect/>
          </a:stretch>
        </p:blipFill>
        <p:spPr>
          <a:xfrm>
            <a:off x="228600" y="4663225"/>
            <a:ext cx="663150" cy="240700"/>
          </a:xfrm>
          <a:prstGeom prst="rect">
            <a:avLst/>
          </a:prstGeom>
          <a:noFill/>
          <a:ln>
            <a:noFill/>
          </a:ln>
        </p:spPr>
      </p:pic>
      <p:sp>
        <p:nvSpPr>
          <p:cNvPr id="316" name="Google Shape;316;p59"/>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b="1" lang="en" sz="700">
                <a:solidFill>
                  <a:srgbClr val="FFFFFF"/>
                </a:solidFill>
                <a:latin typeface="Lato"/>
                <a:ea typeface="Lato"/>
                <a:cs typeface="Lato"/>
                <a:sym typeface="Lato"/>
              </a:rPr>
              <a:t>Confidential and Proprietary  |</a:t>
            </a:r>
            <a:r>
              <a:rPr lang="en" sz="700">
                <a:solidFill>
                  <a:srgbClr val="FFFFFF"/>
                </a:solidFill>
                <a:latin typeface="Lato"/>
                <a:ea typeface="Lato"/>
                <a:cs typeface="Lato"/>
                <a:sym typeface="Lato"/>
              </a:rPr>
              <a:t>  </a:t>
            </a:r>
            <a:fld id="{00000000-1234-1234-1234-123412341234}" type="slidenum">
              <a:rPr lang="en" sz="700">
                <a:solidFill>
                  <a:srgbClr val="FFFFFF"/>
                </a:solidFill>
                <a:latin typeface="Raleway"/>
                <a:ea typeface="Raleway"/>
                <a:cs typeface="Raleway"/>
                <a:sym typeface="Raleway"/>
              </a:rPr>
              <a:t>‹#›</a:t>
            </a:fld>
            <a:endParaRPr sz="700">
              <a:solidFill>
                <a:srgbClr val="FFFFFF"/>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Grey">
  <p:cSld name="CUSTOM_1_5">
    <p:bg>
      <p:bgPr>
        <a:solidFill>
          <a:srgbClr val="EDF3F7"/>
        </a:solidFill>
      </p:bgPr>
    </p:bg>
    <p:spTree>
      <p:nvGrpSpPr>
        <p:cNvPr id="317" name="Shape 317"/>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3">
  <p:cSld name="TITLE_AND_TWO_COLUMNS_3">
    <p:bg>
      <p:bgPr>
        <a:solidFill>
          <a:srgbClr val="EDF3F7"/>
        </a:solidFill>
      </p:bgPr>
    </p:bg>
    <p:spTree>
      <p:nvGrpSpPr>
        <p:cNvPr id="318" name="Shape 318"/>
        <p:cNvGrpSpPr/>
        <p:nvPr/>
      </p:nvGrpSpPr>
      <p:grpSpPr>
        <a:xfrm>
          <a:off x="0" y="0"/>
          <a:ext cx="0" cy="0"/>
          <a:chOff x="0" y="0"/>
          <a:chExt cx="0" cy="0"/>
        </a:xfrm>
      </p:grpSpPr>
      <p:pic>
        <p:nvPicPr>
          <p:cNvPr id="319" name="Google Shape;319;p61"/>
          <p:cNvPicPr preferRelativeResize="0"/>
          <p:nvPr/>
        </p:nvPicPr>
        <p:blipFill>
          <a:blip r:embed="rId2">
            <a:alphaModFix/>
          </a:blip>
          <a:stretch>
            <a:fillRect/>
          </a:stretch>
        </p:blipFill>
        <p:spPr>
          <a:xfrm>
            <a:off x="8016275" y="438875"/>
            <a:ext cx="899124" cy="326350"/>
          </a:xfrm>
          <a:prstGeom prst="rect">
            <a:avLst/>
          </a:prstGeom>
          <a:noFill/>
          <a:ln>
            <a:noFill/>
          </a:ln>
        </p:spPr>
      </p:pic>
      <p:sp>
        <p:nvSpPr>
          <p:cNvPr id="320" name="Google Shape;320;p61"/>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lang="en" sz="700">
                <a:solidFill>
                  <a:srgbClr val="8D939A"/>
                </a:solidFill>
                <a:latin typeface="Lato"/>
                <a:ea typeface="Lato"/>
                <a:cs typeface="Lato"/>
                <a:sym typeface="Lato"/>
              </a:rPr>
              <a:t>  </a:t>
            </a:r>
            <a:fld id="{00000000-1234-1234-1234-123412341234}" type="slidenum">
              <a:rPr lang="en" sz="700">
                <a:solidFill>
                  <a:srgbClr val="8D939A"/>
                </a:solidFill>
                <a:latin typeface="Raleway"/>
                <a:ea typeface="Raleway"/>
                <a:cs typeface="Raleway"/>
                <a:sym typeface="Raleway"/>
              </a:rPr>
              <a:t>‹#›</a:t>
            </a:fld>
            <a:endParaRPr sz="700">
              <a:solidFill>
                <a:srgbClr val="8D939A"/>
              </a:solidFill>
              <a:latin typeface="Lato"/>
              <a:ea typeface="Lato"/>
              <a:cs typeface="Lato"/>
              <a:sym typeface="Lato"/>
            </a:endParaRPr>
          </a:p>
        </p:txBody>
      </p:sp>
      <p:sp>
        <p:nvSpPr>
          <p:cNvPr id="321" name="Google Shape;321;p61"/>
          <p:cNvSpPr txBox="1"/>
          <p:nvPr/>
        </p:nvSpPr>
        <p:spPr>
          <a:xfrm>
            <a:off x="228600" y="4690675"/>
            <a:ext cx="2892000" cy="292500"/>
          </a:xfrm>
          <a:prstGeom prst="rect">
            <a:avLst/>
          </a:prstGeom>
          <a:noFill/>
          <a:ln>
            <a:noFill/>
          </a:ln>
        </p:spPr>
        <p:txBody>
          <a:bodyPr anchorCtr="0" anchor="t" bIns="91425" lIns="114300" spcFirstLastPara="1" rIns="91425" wrap="square" tIns="91425">
            <a:spAutoFit/>
          </a:bodyPr>
          <a:lstStyle/>
          <a:p>
            <a:pPr indent="0" lvl="0" marL="0" rtl="0" algn="l">
              <a:spcBef>
                <a:spcPts val="0"/>
              </a:spcBef>
              <a:spcAft>
                <a:spcPts val="0"/>
              </a:spcAft>
              <a:buNone/>
            </a:pPr>
            <a:r>
              <a:rPr b="1" lang="en" sz="700">
                <a:solidFill>
                  <a:srgbClr val="8D939A"/>
                </a:solidFill>
                <a:latin typeface="Lato"/>
                <a:ea typeface="Lato"/>
                <a:cs typeface="Lato"/>
                <a:sym typeface="Lato"/>
              </a:rPr>
              <a:t>Confidential and Proprietary  </a:t>
            </a:r>
            <a:endParaRPr sz="700">
              <a:solidFill>
                <a:srgbClr val="8D939A"/>
              </a:solidFill>
              <a:latin typeface="Lato"/>
              <a:ea typeface="Lato"/>
              <a:cs typeface="Lato"/>
              <a:sym typeface="Lato"/>
            </a:endParaRPr>
          </a:p>
        </p:txBody>
      </p:sp>
    </p:spTree>
  </p:cSld>
  <p:clrMapOvr>
    <a:masterClrMapping/>
  </p:clrMapOvr>
  <p:extLst>
    <p:ext uri="{DCECCB84-F9BA-43D5-87BE-67443E8EF086}">
      <p15:sldGuideLst>
        <p15:guide id="1" orient="horz" pos="144">
          <p15:clr>
            <a:srgbClr val="FA7B17"/>
          </p15:clr>
        </p15:guide>
        <p15:guide id="2" pos="5616">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slideLayout" Target="../slideLayouts/slideLayout33.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24" Type="http://schemas.openxmlformats.org/officeDocument/2006/relationships/theme" Target="../theme/theme3.xml"/><Relationship Id="rId12" Type="http://schemas.openxmlformats.org/officeDocument/2006/relationships/slideLayout" Target="../slideLayouts/slideLayout23.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4.xml"/><Relationship Id="rId22" Type="http://schemas.openxmlformats.org/officeDocument/2006/relationships/slideLayout" Target="../slideLayouts/slideLayout56.xml"/><Relationship Id="rId21" Type="http://schemas.openxmlformats.org/officeDocument/2006/relationships/slideLayout" Target="../slideLayouts/slideLayout55.xml"/><Relationship Id="rId24" Type="http://schemas.openxmlformats.org/officeDocument/2006/relationships/slideLayout" Target="../slideLayouts/slideLayout58.xml"/><Relationship Id="rId23" Type="http://schemas.openxmlformats.org/officeDocument/2006/relationships/slideLayout" Target="../slideLayouts/slideLayout57.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25" Type="http://schemas.openxmlformats.org/officeDocument/2006/relationships/theme" Target="../theme/theme1.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19" Type="http://schemas.openxmlformats.org/officeDocument/2006/relationships/slideLayout" Target="../slideLayouts/slideLayout53.xml"/><Relationship Id="rId1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04200"/>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7500" lvl="0" marL="457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indent="-317500" lvl="1" marL="914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5" name="Shape 215"/>
        <p:cNvGrpSpPr/>
        <p:nvPr/>
      </p:nvGrpSpPr>
      <p:grpSpPr>
        <a:xfrm>
          <a:off x="0" y="0"/>
          <a:ext cx="0" cy="0"/>
          <a:chOff x="0" y="0"/>
          <a:chExt cx="0" cy="0"/>
        </a:xfrm>
      </p:grpSpPr>
      <p:sp>
        <p:nvSpPr>
          <p:cNvPr id="216" name="Google Shape;216;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17" name="Google Shape;217;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81000" lvl="0" marL="457200" rtl="0">
              <a:lnSpc>
                <a:spcPct val="115000"/>
              </a:lnSpc>
              <a:spcBef>
                <a:spcPts val="0"/>
              </a:spcBef>
              <a:spcAft>
                <a:spcPts val="0"/>
              </a:spcAft>
              <a:buClr>
                <a:schemeClr val="dk1"/>
              </a:buClr>
              <a:buSzPts val="2400"/>
              <a:buFont typeface="Raleway"/>
              <a:buChar char="●"/>
              <a:defRPr sz="2400">
                <a:solidFill>
                  <a:schemeClr val="dk1"/>
                </a:solidFill>
                <a:latin typeface="Raleway"/>
                <a:ea typeface="Raleway"/>
                <a:cs typeface="Raleway"/>
                <a:sym typeface="Raleway"/>
              </a:defRPr>
            </a:lvl1pPr>
            <a:lvl2pPr indent="-317500" lvl="1" marL="914400" rtl="0">
              <a:lnSpc>
                <a:spcPct val="115000"/>
              </a:lnSpc>
              <a:spcBef>
                <a:spcPts val="0"/>
              </a:spcBef>
              <a:spcAft>
                <a:spcPts val="0"/>
              </a:spcAft>
              <a:buClr>
                <a:schemeClr val="dk1"/>
              </a:buClr>
              <a:buSzPts val="1400"/>
              <a:buChar char="○"/>
              <a:defRPr>
                <a:solidFill>
                  <a:schemeClr val="dk1"/>
                </a:solidFill>
              </a:defRPr>
            </a:lvl2pPr>
            <a:lvl3pPr indent="-317500" lvl="2" marL="1371600" rtl="0">
              <a:lnSpc>
                <a:spcPct val="115000"/>
              </a:lnSpc>
              <a:spcBef>
                <a:spcPts val="0"/>
              </a:spcBef>
              <a:spcAft>
                <a:spcPts val="0"/>
              </a:spcAft>
              <a:buClr>
                <a:schemeClr val="dk1"/>
              </a:buClr>
              <a:buSzPts val="1400"/>
              <a:buChar char="■"/>
              <a:defRPr>
                <a:solidFill>
                  <a:schemeClr val="dk1"/>
                </a:solidFill>
              </a:defRPr>
            </a:lvl3pPr>
            <a:lvl4pPr indent="-317500" lvl="3" marL="1828800" rtl="0">
              <a:lnSpc>
                <a:spcPct val="115000"/>
              </a:lnSpc>
              <a:spcBef>
                <a:spcPts val="0"/>
              </a:spcBef>
              <a:spcAft>
                <a:spcPts val="0"/>
              </a:spcAft>
              <a:buClr>
                <a:schemeClr val="dk1"/>
              </a:buClr>
              <a:buSzPts val="1400"/>
              <a:buChar char="●"/>
              <a:defRPr>
                <a:solidFill>
                  <a:schemeClr val="dk1"/>
                </a:solidFill>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
        <p:nvSpPr>
          <p:cNvPr id="218" name="Google Shape;21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62.png"/><Relationship Id="rId4" Type="http://schemas.openxmlformats.org/officeDocument/2006/relationships/image" Target="../media/image8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hyperlink" Target="https://hola.mikmak.com/rfp-guide" TargetMode="External"/><Relationship Id="rId4" Type="http://schemas.openxmlformats.org/officeDocument/2006/relationships/hyperlink" Target="https://www.mikmak.com/" TargetMode="External"/><Relationship Id="rId5" Type="http://schemas.openxmlformats.org/officeDocument/2006/relationships/image" Target="../media/image45.png"/><Relationship Id="rId6"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hyperlink" Target="https://www.mikmak.com/" TargetMode="External"/><Relationship Id="rId4" Type="http://schemas.openxmlformats.org/officeDocument/2006/relationships/image" Target="../media/image45.png"/><Relationship Id="rId5"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69.png"/><Relationship Id="rId4" Type="http://schemas.openxmlformats.org/officeDocument/2006/relationships/hyperlink" Target="https://www.mikmak.com/" TargetMode="External"/><Relationship Id="rId5"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66.png"/><Relationship Id="rId4" Type="http://schemas.openxmlformats.org/officeDocument/2006/relationships/image" Target="../media/image78.gif"/><Relationship Id="rId9" Type="http://schemas.openxmlformats.org/officeDocument/2006/relationships/image" Target="../media/image45.png"/><Relationship Id="rId5" Type="http://schemas.openxmlformats.org/officeDocument/2006/relationships/image" Target="../media/image83.png"/><Relationship Id="rId6" Type="http://schemas.openxmlformats.org/officeDocument/2006/relationships/image" Target="../media/image68.png"/><Relationship Id="rId7" Type="http://schemas.openxmlformats.org/officeDocument/2006/relationships/image" Target="../media/image53.png"/><Relationship Id="rId8" Type="http://schemas.openxmlformats.org/officeDocument/2006/relationships/hyperlink" Target="https://www.mikmak.com/" TargetMode="External"/><Relationship Id="rId11" Type="http://schemas.openxmlformats.org/officeDocument/2006/relationships/hyperlink" Target="https://www.mikmak.com/case-studies/bioderma" TargetMode="External"/><Relationship Id="rId10" Type="http://schemas.openxmlformats.org/officeDocument/2006/relationships/hyperlink" Target="https://www.mikmak.com/case-studies/bioderma"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hyperlink" Target="https://www.mikmak.com/" TargetMode="External"/><Relationship Id="rId4" Type="http://schemas.openxmlformats.org/officeDocument/2006/relationships/image" Target="../media/image45.png"/><Relationship Id="rId9" Type="http://schemas.openxmlformats.org/officeDocument/2006/relationships/hyperlink" Target="https://www.adweek.com/commerce/brave-commerce-podcast-connected-commerce-kenvue/" TargetMode="External"/><Relationship Id="rId5" Type="http://schemas.openxmlformats.org/officeDocument/2006/relationships/image" Target="../media/image48.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hyperlink" Target="https://www.adweek.com/commerce/brave-commerce-podcast-connected-commerce-kenvue/" TargetMode="External"/><Relationship Id="rId11" Type="http://schemas.openxmlformats.org/officeDocument/2006/relationships/image" Target="../media/image74.gif"/><Relationship Id="rId10"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hyperlink" Target="https://www.mikmak.com/" TargetMode="External"/><Relationship Id="rId4" Type="http://schemas.openxmlformats.org/officeDocument/2006/relationships/image" Target="../media/image45.png"/><Relationship Id="rId5" Type="http://schemas.openxmlformats.org/officeDocument/2006/relationships/image" Target="../media/image66.png"/><Relationship Id="rId6" Type="http://schemas.openxmlformats.org/officeDocument/2006/relationships/image" Target="../media/image53.png"/><Relationship Id="rId7" Type="http://schemas.openxmlformats.org/officeDocument/2006/relationships/image" Target="../media/image8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hyperlink" Target="https://www.mikmak.com/" TargetMode="External"/><Relationship Id="rId4" Type="http://schemas.openxmlformats.org/officeDocument/2006/relationships/image" Target="../media/image45.png"/><Relationship Id="rId5" Type="http://schemas.openxmlformats.org/officeDocument/2006/relationships/image" Target="../media/image53.png"/><Relationship Id="rId6" Type="http://schemas.openxmlformats.org/officeDocument/2006/relationships/image" Target="../media/image71.gif"/><Relationship Id="rId7" Type="http://schemas.openxmlformats.org/officeDocument/2006/relationships/image" Target="../media/image110.png"/><Relationship Id="rId8"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66.png"/><Relationship Id="rId4" Type="http://schemas.openxmlformats.org/officeDocument/2006/relationships/hyperlink" Target="https://www.mikmak.com/" TargetMode="External"/><Relationship Id="rId9" Type="http://schemas.openxmlformats.org/officeDocument/2006/relationships/image" Target="../media/image83.png"/><Relationship Id="rId5" Type="http://schemas.openxmlformats.org/officeDocument/2006/relationships/image" Target="../media/image45.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10" Type="http://schemas.openxmlformats.org/officeDocument/2006/relationships/hyperlink" Target="https://www.shopify.com/blog/ecommerce-conversion-rat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hyperlink" Target="https://www.mikmak.com/" TargetMode="External"/><Relationship Id="rId4" Type="http://schemas.openxmlformats.org/officeDocument/2006/relationships/image" Target="../media/image45.png"/><Relationship Id="rId5" Type="http://schemas.openxmlformats.org/officeDocument/2006/relationships/image" Target="../media/image86.jpg"/><Relationship Id="rId6"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94.jpg"/><Relationship Id="rId4" Type="http://schemas.openxmlformats.org/officeDocument/2006/relationships/image" Target="../media/image87.jpg"/><Relationship Id="rId5" Type="http://schemas.openxmlformats.org/officeDocument/2006/relationships/image" Target="../media/image72.png"/><Relationship Id="rId6" Type="http://schemas.openxmlformats.org/officeDocument/2006/relationships/hyperlink" Target="https://www.mikmak.com/" TargetMode="External"/><Relationship Id="rId7"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hyperlink" Target="https://www.mikmak.com/" TargetMode="External"/><Relationship Id="rId4" Type="http://schemas.openxmlformats.org/officeDocument/2006/relationships/image" Target="../media/image45.png"/><Relationship Id="rId9" Type="http://schemas.openxmlformats.org/officeDocument/2006/relationships/image" Target="../media/image48.png"/><Relationship Id="rId5" Type="http://schemas.openxmlformats.org/officeDocument/2006/relationships/hyperlink" Target="https://www.powerreviews.com/research/key-digital-physical-influences-customer-journey/" TargetMode="External"/><Relationship Id="rId6" Type="http://schemas.openxmlformats.org/officeDocument/2006/relationships/hyperlink" Target="https://fortune.com/2022/06/24/dtc-brands-struggling-supply-chain-issues-retail-adapt-internet-shopping-slowdown-kate-ryan/" TargetMode="External"/><Relationship Id="rId7" Type="http://schemas.openxmlformats.org/officeDocument/2006/relationships/image" Target="../media/image66.png"/><Relationship Id="rId8" Type="http://schemas.openxmlformats.org/officeDocument/2006/relationships/hyperlink" Target="https://www.mikmak.com/mikmak-commerce" TargetMode="External"/><Relationship Id="rId11" Type="http://schemas.openxmlformats.org/officeDocument/2006/relationships/hyperlink" Target="https://www.adweek.com/brand-marketing/brave-commerce-podcast-amorepacific-julien-bouzitat/" TargetMode="External"/><Relationship Id="rId10" Type="http://schemas.openxmlformats.org/officeDocument/2006/relationships/hyperlink" Target="https://www.adweek.com/brand-marketing/brave-commerce-podcast-amorepacific-julien-bouzitat/" TargetMode="External"/><Relationship Id="rId12" Type="http://schemas.openxmlformats.org/officeDocument/2006/relationships/image" Target="../media/image5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90.jpg"/><Relationship Id="rId4" Type="http://schemas.openxmlformats.org/officeDocument/2006/relationships/hyperlink" Target="https://www.mikmak.com/" TargetMode="External"/><Relationship Id="rId5" Type="http://schemas.openxmlformats.org/officeDocument/2006/relationships/image" Target="../media/image45.png"/><Relationship Id="rId6" Type="http://schemas.openxmlformats.org/officeDocument/2006/relationships/image" Target="../media/image72.png"/><Relationship Id="rId7" Type="http://schemas.openxmlformats.org/officeDocument/2006/relationships/hyperlink" Target="https://www.mikmak.com/case-studies/olly" TargetMode="External"/><Relationship Id="rId8" Type="http://schemas.openxmlformats.org/officeDocument/2006/relationships/hyperlink" Target="https://www.mikmak.com/case-studies/oll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hyperlink" Target="https://www.mikmak.com/" TargetMode="Externa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hyperlink" Target="https://www.mikmak.com/resources" TargetMode="External"/><Relationship Id="rId4" Type="http://schemas.openxmlformats.org/officeDocument/2006/relationships/hyperlink" Target="https://www.mikmak.com/" TargetMode="External"/><Relationship Id="rId5" Type="http://schemas.openxmlformats.org/officeDocument/2006/relationships/image" Target="../media/image45.png"/><Relationship Id="rId6" Type="http://schemas.openxmlformats.org/officeDocument/2006/relationships/image" Target="../media/image9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hyperlink" Target="https://www.mikmak.com/" TargetMode="External"/><Relationship Id="rId4" Type="http://schemas.openxmlformats.org/officeDocument/2006/relationships/image" Target="../media/image45.png"/><Relationship Id="rId5"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hyperlink" Target="https://www.mikmak.com/" TargetMode="External"/><Relationship Id="rId4" Type="http://schemas.openxmlformats.org/officeDocument/2006/relationships/image" Target="../media/image45.png"/><Relationship Id="rId5" Type="http://schemas.openxmlformats.org/officeDocument/2006/relationships/image" Target="../media/image106.png"/><Relationship Id="rId6" Type="http://schemas.openxmlformats.org/officeDocument/2006/relationships/image" Target="../media/image10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hyperlink" Target="https://www.mikmak.com/" TargetMode="External"/><Relationship Id="rId4" Type="http://schemas.openxmlformats.org/officeDocument/2006/relationships/image" Target="../media/image45.png"/><Relationship Id="rId5" Type="http://schemas.openxmlformats.org/officeDocument/2006/relationships/image" Target="../media/image81.gif"/><Relationship Id="rId6" Type="http://schemas.openxmlformats.org/officeDocument/2006/relationships/image" Target="../media/image83.png"/><Relationship Id="rId7" Type="http://schemas.openxmlformats.org/officeDocument/2006/relationships/hyperlink" Target="https://www.mikmak.com/case-studies/bioderma-turkey-ucs" TargetMode="External"/><Relationship Id="rId8" Type="http://schemas.openxmlformats.org/officeDocument/2006/relationships/hyperlink" Target="https://www.mikmak.com/case-studies/bioderma-turkey-uc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103.gif"/><Relationship Id="rId4" Type="http://schemas.openxmlformats.org/officeDocument/2006/relationships/image" Target="../media/image75.png"/><Relationship Id="rId9" Type="http://schemas.openxmlformats.org/officeDocument/2006/relationships/image" Target="../media/image109.gif"/><Relationship Id="rId5" Type="http://schemas.openxmlformats.org/officeDocument/2006/relationships/image" Target="../media/image99.gif"/><Relationship Id="rId6" Type="http://schemas.openxmlformats.org/officeDocument/2006/relationships/image" Target="../media/image83.png"/><Relationship Id="rId7" Type="http://schemas.openxmlformats.org/officeDocument/2006/relationships/hyperlink" Target="https://www.mikmak.com/" TargetMode="External"/><Relationship Id="rId8"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hyperlink" Target="https://www.mikmak.com/" TargetMode="External"/><Relationship Id="rId4" Type="http://schemas.openxmlformats.org/officeDocument/2006/relationships/image" Target="../media/image45.png"/><Relationship Id="rId5" Type="http://schemas.openxmlformats.org/officeDocument/2006/relationships/image" Target="../media/image88.png"/><Relationship Id="rId6" Type="http://schemas.openxmlformats.org/officeDocument/2006/relationships/image" Target="../media/image8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8.xml"/><Relationship Id="rId3"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image" Target="../media/image97.png"/><Relationship Id="rId5" Type="http://schemas.openxmlformats.org/officeDocument/2006/relationships/hyperlink" Target="https://www.mikmak.com/" TargetMode="External"/><Relationship Id="rId6" Type="http://schemas.openxmlformats.org/officeDocument/2006/relationships/image" Target="../media/image45.png"/><Relationship Id="rId7" Type="http://schemas.openxmlformats.org/officeDocument/2006/relationships/image" Target="../media/image98.png"/><Relationship Id="rId8" Type="http://schemas.openxmlformats.org/officeDocument/2006/relationships/image" Target="../media/image9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 Id="rId3" Type="http://schemas.openxmlformats.org/officeDocument/2006/relationships/hyperlink" Target="https://www.mikmak.com/" TargetMode="External"/><Relationship Id="rId4" Type="http://schemas.openxmlformats.org/officeDocument/2006/relationships/image" Target="../media/image45.png"/><Relationship Id="rId5" Type="http://schemas.openxmlformats.org/officeDocument/2006/relationships/image" Target="../media/image101.png"/></Relationships>
</file>

<file path=ppt/slides/_rels/slide3.xml.rels><?xml version="1.0" encoding="UTF-8" standalone="yes"?><Relationships xmlns="http://schemas.openxmlformats.org/package/2006/relationships"><Relationship Id="rId20" Type="http://schemas.openxmlformats.org/officeDocument/2006/relationships/slide" Target="/ppt/slides/slide29.xml"/><Relationship Id="rId22" Type="http://schemas.openxmlformats.org/officeDocument/2006/relationships/slide" Target="/ppt/slides/slide30.xml"/><Relationship Id="rId21" Type="http://schemas.openxmlformats.org/officeDocument/2006/relationships/slide" Target="/ppt/slides/slide29.xml"/><Relationship Id="rId23" Type="http://schemas.openxmlformats.org/officeDocument/2006/relationships/slide" Target="/ppt/slides/slide30.xml"/><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image" Target="../media/image66.png"/><Relationship Id="rId4" Type="http://schemas.openxmlformats.org/officeDocument/2006/relationships/hyperlink" Target="https://www.mikmak.com/" TargetMode="External"/><Relationship Id="rId9" Type="http://schemas.openxmlformats.org/officeDocument/2006/relationships/slide" Target="/ppt/slides/slide5.xml"/><Relationship Id="rId5" Type="http://schemas.openxmlformats.org/officeDocument/2006/relationships/image" Target="../media/image43.png"/><Relationship Id="rId6" Type="http://schemas.openxmlformats.org/officeDocument/2006/relationships/slide" Target="/ppt/slides/slide4.xml"/><Relationship Id="rId7" Type="http://schemas.openxmlformats.org/officeDocument/2006/relationships/slide" Target="/ppt/slides/slide4.xml"/><Relationship Id="rId8" Type="http://schemas.openxmlformats.org/officeDocument/2006/relationships/slide" Target="/ppt/slides/slide5.xml"/><Relationship Id="rId11" Type="http://schemas.openxmlformats.org/officeDocument/2006/relationships/slide" Target="/ppt/slides/slide5.xml"/><Relationship Id="rId10" Type="http://schemas.openxmlformats.org/officeDocument/2006/relationships/slide" Target="/ppt/slides/slide5.xml"/><Relationship Id="rId13" Type="http://schemas.openxmlformats.org/officeDocument/2006/relationships/slide" Target="/ppt/slides/slide10.xml"/><Relationship Id="rId12" Type="http://schemas.openxmlformats.org/officeDocument/2006/relationships/slide" Target="/ppt/slides/slide10.xml"/><Relationship Id="rId15" Type="http://schemas.openxmlformats.org/officeDocument/2006/relationships/slide" Target="/ppt/slides/slide12.xml"/><Relationship Id="rId14" Type="http://schemas.openxmlformats.org/officeDocument/2006/relationships/slide" Target="/ppt/slides/slide12.xml"/><Relationship Id="rId17" Type="http://schemas.openxmlformats.org/officeDocument/2006/relationships/slide" Target="/ppt/slides/slide21.xml"/><Relationship Id="rId16" Type="http://schemas.openxmlformats.org/officeDocument/2006/relationships/slide" Target="/ppt/slides/slide21.xml"/><Relationship Id="rId19" Type="http://schemas.openxmlformats.org/officeDocument/2006/relationships/slide" Target="/ppt/slides/slide24.xml"/><Relationship Id="rId18" Type="http://schemas.openxmlformats.org/officeDocument/2006/relationships/slide" Target="/ppt/slides/slide24.xml"/></Relationships>
</file>

<file path=ppt/slides/_rels/slide30.xml.rels><?xml version="1.0" encoding="UTF-8" standalone="yes"?><Relationships xmlns="http://schemas.openxmlformats.org/package/2006/relationships"><Relationship Id="rId20" Type="http://schemas.openxmlformats.org/officeDocument/2006/relationships/image" Target="../media/image43.png"/><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66.png"/><Relationship Id="rId4" Type="http://schemas.openxmlformats.org/officeDocument/2006/relationships/image" Target="../media/image104.png"/><Relationship Id="rId9" Type="http://schemas.openxmlformats.org/officeDocument/2006/relationships/hyperlink" Target="https://hola.mikmak.com/mm-inflation-ebook-2024" TargetMode="External"/><Relationship Id="rId5" Type="http://schemas.openxmlformats.org/officeDocument/2006/relationships/hyperlink" Target="https://hola.mikmak.com/rfp-guide" TargetMode="External"/><Relationship Id="rId6" Type="http://schemas.openxmlformats.org/officeDocument/2006/relationships/hyperlink" Target="https://hola.mikmak.com/rfp-guide" TargetMode="External"/><Relationship Id="rId7" Type="http://schemas.openxmlformats.org/officeDocument/2006/relationships/image" Target="../media/image108.jpg"/><Relationship Id="rId8" Type="http://schemas.openxmlformats.org/officeDocument/2006/relationships/hyperlink" Target="https://hola.mikmak.com/mm-inflation-ebook-2024" TargetMode="External"/><Relationship Id="rId11" Type="http://schemas.openxmlformats.org/officeDocument/2006/relationships/hyperlink" Target="https://hola.mikmak.com/mm-sosc24" TargetMode="External"/><Relationship Id="rId10" Type="http://schemas.openxmlformats.org/officeDocument/2006/relationships/image" Target="../media/image107.png"/><Relationship Id="rId13" Type="http://schemas.openxmlformats.org/officeDocument/2006/relationships/image" Target="../media/image100.png"/><Relationship Id="rId12" Type="http://schemas.openxmlformats.org/officeDocument/2006/relationships/hyperlink" Target="https://hola.mikmak.com/mm-sosc24" TargetMode="External"/><Relationship Id="rId15" Type="http://schemas.openxmlformats.org/officeDocument/2006/relationships/hyperlink" Target="https://www.mikmak.com/blog/10-reasons-to-use-a-where-to-buy-solution-on-your-brands-website" TargetMode="External"/><Relationship Id="rId14" Type="http://schemas.openxmlformats.org/officeDocument/2006/relationships/hyperlink" Target="https://www.mikmak.com/blog/10-reasons-to-use-a-where-to-buy-solution-on-your-brands-website" TargetMode="External"/><Relationship Id="rId17" Type="http://schemas.openxmlformats.org/officeDocument/2006/relationships/hyperlink" Target="https://hola.mikmak.com/mm-bazaarvoice-diageo-webinar-wod" TargetMode="External"/><Relationship Id="rId16" Type="http://schemas.openxmlformats.org/officeDocument/2006/relationships/image" Target="../media/image102.png"/><Relationship Id="rId19" Type="http://schemas.openxmlformats.org/officeDocument/2006/relationships/hyperlink" Target="https://www.mikmak.com/" TargetMode="External"/><Relationship Id="rId18" Type="http://schemas.openxmlformats.org/officeDocument/2006/relationships/hyperlink" Target="https://hola.mikmak.com/mm-bazaarvoice-diageo-webinar-wo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image" Target="../media/image66.png"/><Relationship Id="rId4" Type="http://schemas.openxmlformats.org/officeDocument/2006/relationships/hyperlink" Target="https://www.mikmak.com/schedule-a-demo" TargetMode="External"/><Relationship Id="rId5" Type="http://schemas.openxmlformats.org/officeDocument/2006/relationships/hyperlink" Target="https://www.mikmak.com/" TargetMode="External"/><Relationship Id="rId6"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hyperlink" Target="https://www.mikmak.com/" TargetMode="External"/><Relationship Id="rId4" Type="http://schemas.openxmlformats.org/officeDocument/2006/relationships/image" Target="../media/image45.png"/><Relationship Id="rId5" Type="http://schemas.openxmlformats.org/officeDocument/2006/relationships/image" Target="../media/image66.png"/><Relationship Id="rId6" Type="http://schemas.openxmlformats.org/officeDocument/2006/relationships/image" Target="../media/image58.png"/><Relationship Id="rId7" Type="http://schemas.openxmlformats.org/officeDocument/2006/relationships/image" Target="../media/image53.png"/><Relationship Id="rId8"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hyperlink" Target="https://www.mikmak.com/" TargetMode="External"/><Relationship Id="rId4" Type="http://schemas.openxmlformats.org/officeDocument/2006/relationships/image" Target="../media/image43.png"/><Relationship Id="rId9" Type="http://schemas.openxmlformats.org/officeDocument/2006/relationships/image" Target="../media/image56.png"/><Relationship Id="rId5" Type="http://schemas.openxmlformats.org/officeDocument/2006/relationships/hyperlink" Target="https://www.catalystdigital.com/wp-content/uploads/The-State-of-eCommerce-2021.pdf" TargetMode="External"/><Relationship Id="rId6" Type="http://schemas.openxmlformats.org/officeDocument/2006/relationships/hyperlink" Target="https://www.adweek.com/commerce/brave-commerce-podcast-unleashing-petcos-tail-of-success/" TargetMode="External"/><Relationship Id="rId7" Type="http://schemas.openxmlformats.org/officeDocument/2006/relationships/hyperlink" Target="https://www.adweek.com/commerce/brave-commerce-podcast-unleashing-petcos-tail-of-success/" TargetMode="External"/><Relationship Id="rId8"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hyperlink" Target="https://www.mikmak.com/" TargetMode="External"/><Relationship Id="rId4" Type="http://schemas.openxmlformats.org/officeDocument/2006/relationships/image" Target="../media/image43.png"/><Relationship Id="rId5" Type="http://schemas.openxmlformats.org/officeDocument/2006/relationships/image" Target="../media/image53.png"/><Relationship Id="rId6" Type="http://schemas.openxmlformats.org/officeDocument/2006/relationships/image" Target="../media/image6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hyperlink" Target="https://www.mikmak.com/" TargetMode="External"/><Relationship Id="rId4" Type="http://schemas.openxmlformats.org/officeDocument/2006/relationships/image" Target="../media/image43.png"/><Relationship Id="rId5" Type="http://schemas.openxmlformats.org/officeDocument/2006/relationships/hyperlink" Target="https://www.statista.com/statistics/1199072/causes-of-out-of-stock-in-retail-industry-north-america/" TargetMode="External"/><Relationship Id="rId6" Type="http://schemas.openxmlformats.org/officeDocument/2006/relationships/image" Target="../media/image53.png"/><Relationship Id="rId7" Type="http://schemas.openxmlformats.org/officeDocument/2006/relationships/image" Target="../media/image6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hyperlink" Target="https://www.mikmak.com/" TargetMode="External"/><Relationship Id="rId4" Type="http://schemas.openxmlformats.org/officeDocument/2006/relationships/image" Target="../media/image43.png"/><Relationship Id="rId5" Type="http://schemas.openxmlformats.org/officeDocument/2006/relationships/hyperlink" Target="https://www.adweek.com/commerce/brave-commerce-podcast-using-data-to-develop-consumer-experience/" TargetMode="External"/><Relationship Id="rId6" Type="http://schemas.openxmlformats.org/officeDocument/2006/relationships/hyperlink" Target="https://www.adweek.com/commerce/brave-commerce-podcast-using-data-to-develop-consumer-experience/" TargetMode="External"/><Relationship Id="rId7" Type="http://schemas.openxmlformats.org/officeDocument/2006/relationships/image" Target="../media/image48.png"/><Relationship Id="rId8"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hyperlink" Target="https://www.mikmak.com/" TargetMode="External"/><Relationship Id="rId4" Type="http://schemas.openxmlformats.org/officeDocument/2006/relationships/image" Target="../media/image43.png"/><Relationship Id="rId5" Type="http://schemas.openxmlformats.org/officeDocument/2006/relationships/image" Target="../media/image59.png"/><Relationship Id="rId6"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25" name="Shape 325"/>
        <p:cNvGrpSpPr/>
        <p:nvPr/>
      </p:nvGrpSpPr>
      <p:grpSpPr>
        <a:xfrm>
          <a:off x="0" y="0"/>
          <a:ext cx="0" cy="0"/>
          <a:chOff x="0" y="0"/>
          <a:chExt cx="0" cy="0"/>
        </a:xfrm>
      </p:grpSpPr>
      <p:pic>
        <p:nvPicPr>
          <p:cNvPr id="326" name="Google Shape;326;p62"/>
          <p:cNvPicPr preferRelativeResize="0"/>
          <p:nvPr/>
        </p:nvPicPr>
        <p:blipFill rotWithShape="1">
          <a:blip r:embed="rId3">
            <a:alphaModFix/>
          </a:blip>
          <a:srcRect b="0" l="16269" r="7417" t="0"/>
          <a:stretch/>
        </p:blipFill>
        <p:spPr>
          <a:xfrm>
            <a:off x="3254650" y="0"/>
            <a:ext cx="5889352" cy="5143501"/>
          </a:xfrm>
          <a:prstGeom prst="rect">
            <a:avLst/>
          </a:prstGeom>
          <a:noFill/>
          <a:ln>
            <a:noFill/>
          </a:ln>
        </p:spPr>
      </p:pic>
      <p:sp>
        <p:nvSpPr>
          <p:cNvPr id="327" name="Google Shape;327;p62"/>
          <p:cNvSpPr/>
          <p:nvPr/>
        </p:nvSpPr>
        <p:spPr>
          <a:xfrm>
            <a:off x="1956750" y="0"/>
            <a:ext cx="4177200" cy="5143500"/>
          </a:xfrm>
          <a:prstGeom prst="parallelogram">
            <a:avLst>
              <a:gd fmla="val 25000" name="adj"/>
            </a:avLst>
          </a:prstGeom>
          <a:solidFill>
            <a:srgbClr val="283F91">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28" name="Google Shape;328;p62"/>
          <p:cNvSpPr/>
          <p:nvPr/>
        </p:nvSpPr>
        <p:spPr>
          <a:xfrm>
            <a:off x="1746050" y="0"/>
            <a:ext cx="4177200" cy="5143500"/>
          </a:xfrm>
          <a:prstGeom prst="parallelogram">
            <a:avLst>
              <a:gd fmla="val 25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29" name="Google Shape;329;p62"/>
          <p:cNvSpPr txBox="1"/>
          <p:nvPr/>
        </p:nvSpPr>
        <p:spPr>
          <a:xfrm>
            <a:off x="472225" y="878500"/>
            <a:ext cx="4962000" cy="150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000"/>
              </a:spcBef>
              <a:spcAft>
                <a:spcPts val="600"/>
              </a:spcAft>
              <a:buNone/>
            </a:pPr>
            <a:r>
              <a:rPr lang="en" sz="2600">
                <a:solidFill>
                  <a:schemeClr val="lt1"/>
                </a:solidFill>
                <a:latin typeface="Raleway ExtraBold"/>
                <a:ea typeface="Raleway ExtraBold"/>
                <a:cs typeface="Raleway ExtraBold"/>
                <a:sym typeface="Raleway ExtraBold"/>
              </a:rPr>
              <a:t>How to Accelerate Sales </a:t>
            </a:r>
            <a:br>
              <a:rPr lang="en" sz="2600">
                <a:solidFill>
                  <a:schemeClr val="lt1"/>
                </a:solidFill>
                <a:latin typeface="Raleway ExtraBold"/>
                <a:ea typeface="Raleway ExtraBold"/>
                <a:cs typeface="Raleway ExtraBold"/>
                <a:sym typeface="Raleway ExtraBold"/>
              </a:rPr>
            </a:br>
            <a:r>
              <a:rPr lang="en" sz="2600">
                <a:solidFill>
                  <a:schemeClr val="lt1"/>
                </a:solidFill>
                <a:latin typeface="Raleway ExtraBold"/>
                <a:ea typeface="Raleway ExtraBold"/>
                <a:cs typeface="Raleway ExtraBold"/>
                <a:sym typeface="Raleway ExtraBold"/>
              </a:rPr>
              <a:t>with Where-to-Buy Solutions </a:t>
            </a:r>
            <a:br>
              <a:rPr lang="en" sz="2600">
                <a:solidFill>
                  <a:schemeClr val="lt1"/>
                </a:solidFill>
                <a:latin typeface="Raleway ExtraBold"/>
                <a:ea typeface="Raleway ExtraBold"/>
                <a:cs typeface="Raleway ExtraBold"/>
                <a:sym typeface="Raleway ExtraBold"/>
              </a:rPr>
            </a:br>
            <a:r>
              <a:rPr lang="en" sz="2600">
                <a:solidFill>
                  <a:schemeClr val="lt1"/>
                </a:solidFill>
                <a:latin typeface="Raleway ExtraBold"/>
                <a:ea typeface="Raleway ExtraBold"/>
                <a:cs typeface="Raleway ExtraBold"/>
                <a:sym typeface="Raleway ExtraBold"/>
              </a:rPr>
              <a:t>on Brand Websites</a:t>
            </a:r>
            <a:endParaRPr sz="2600">
              <a:solidFill>
                <a:schemeClr val="lt1"/>
              </a:solidFill>
              <a:latin typeface="Raleway ExtraBold"/>
              <a:ea typeface="Raleway ExtraBold"/>
              <a:cs typeface="Raleway ExtraBold"/>
              <a:sym typeface="Raleway ExtraBold"/>
            </a:endParaRPr>
          </a:p>
        </p:txBody>
      </p:sp>
      <p:sp>
        <p:nvSpPr>
          <p:cNvPr id="330" name="Google Shape;330;p62"/>
          <p:cNvSpPr txBox="1"/>
          <p:nvPr/>
        </p:nvSpPr>
        <p:spPr>
          <a:xfrm>
            <a:off x="472225" y="2383900"/>
            <a:ext cx="44316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000"/>
              </a:spcBef>
              <a:spcAft>
                <a:spcPts val="600"/>
              </a:spcAft>
              <a:buNone/>
            </a:pPr>
            <a:r>
              <a:rPr lang="en" sz="1800">
                <a:solidFill>
                  <a:schemeClr val="lt1"/>
                </a:solidFill>
                <a:latin typeface="Raleway"/>
                <a:ea typeface="Raleway"/>
                <a:cs typeface="Raleway"/>
                <a:sym typeface="Raleway"/>
              </a:rPr>
              <a:t>Best Practices for Multichannel Brands</a:t>
            </a:r>
            <a:endParaRPr sz="1800">
              <a:solidFill>
                <a:schemeClr val="lt1"/>
              </a:solidFill>
              <a:latin typeface="Raleway"/>
              <a:ea typeface="Raleway"/>
              <a:cs typeface="Raleway"/>
              <a:sym typeface="Raleway"/>
            </a:endParaRPr>
          </a:p>
        </p:txBody>
      </p:sp>
      <p:pic>
        <p:nvPicPr>
          <p:cNvPr id="331" name="Google Shape;331;p62"/>
          <p:cNvPicPr preferRelativeResize="0"/>
          <p:nvPr/>
        </p:nvPicPr>
        <p:blipFill rotWithShape="1">
          <a:blip r:embed="rId4">
            <a:alphaModFix/>
          </a:blip>
          <a:srcRect b="0" l="0" r="-1061" t="0"/>
          <a:stretch/>
        </p:blipFill>
        <p:spPr>
          <a:xfrm>
            <a:off x="586375" y="3459550"/>
            <a:ext cx="1687526" cy="631075"/>
          </a:xfrm>
          <a:prstGeom prst="rect">
            <a:avLst/>
          </a:prstGeom>
          <a:noFill/>
          <a:ln>
            <a:noFill/>
          </a:ln>
        </p:spPr>
      </p:pic>
      <p:cxnSp>
        <p:nvCxnSpPr>
          <p:cNvPr id="332" name="Google Shape;332;p62"/>
          <p:cNvCxnSpPr/>
          <p:nvPr/>
        </p:nvCxnSpPr>
        <p:spPr>
          <a:xfrm>
            <a:off x="586375" y="3087425"/>
            <a:ext cx="7149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1"/>
          <p:cNvSpPr txBox="1"/>
          <p:nvPr/>
        </p:nvSpPr>
        <p:spPr>
          <a:xfrm>
            <a:off x="321450" y="581300"/>
            <a:ext cx="3056700" cy="11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1"/>
                </a:solidFill>
                <a:latin typeface="Raleway ExtraBold"/>
                <a:ea typeface="Raleway ExtraBold"/>
                <a:cs typeface="Raleway ExtraBold"/>
                <a:sym typeface="Raleway ExtraBold"/>
              </a:rPr>
              <a:t>How to choose your Where-to-Buy solution provider</a:t>
            </a:r>
            <a:endParaRPr sz="2000">
              <a:solidFill>
                <a:schemeClr val="accent1"/>
              </a:solidFill>
              <a:latin typeface="Raleway ExtraBold"/>
              <a:ea typeface="Raleway ExtraBold"/>
              <a:cs typeface="Raleway ExtraBold"/>
              <a:sym typeface="Raleway ExtraBold"/>
            </a:endParaRPr>
          </a:p>
        </p:txBody>
      </p:sp>
      <p:sp>
        <p:nvSpPr>
          <p:cNvPr id="458" name="Google Shape;458;p71"/>
          <p:cNvSpPr txBox="1"/>
          <p:nvPr/>
        </p:nvSpPr>
        <p:spPr>
          <a:xfrm>
            <a:off x="321450" y="1729025"/>
            <a:ext cx="3056700" cy="239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Once you understand the benefits of Where-to-Buy solutions for your website, how do you choose the right technology? Depending on your company's decision-making processes, in addition to peer recommendations, case studies, and market research, you may want to conduct a thorough RFP (Request for Proposal) to study different solutions. To assist you in this endeavor, here are a few key considerations from our recent </a:t>
            </a:r>
            <a:r>
              <a:rPr lang="en" sz="1050" u="sng">
                <a:solidFill>
                  <a:schemeClr val="accent1"/>
                </a:solidFill>
                <a:latin typeface="Lato"/>
                <a:ea typeface="Lato"/>
                <a:cs typeface="Lato"/>
                <a:sym typeface="Lato"/>
                <a:hlinkClick r:id="rId3">
                  <a:extLst>
                    <a:ext uri="{A12FA001-AC4F-418D-AE19-62706E023703}">
                      <ahyp:hlinkClr val="tx"/>
                    </a:ext>
                  </a:extLst>
                </a:hlinkClick>
              </a:rPr>
              <a:t>guide on preparing an RFP</a:t>
            </a:r>
            <a:r>
              <a:rPr lang="en" sz="1050">
                <a:solidFill>
                  <a:schemeClr val="dk1"/>
                </a:solidFill>
                <a:latin typeface="Lato"/>
                <a:ea typeface="Lato"/>
                <a:cs typeface="Lato"/>
                <a:sym typeface="Lato"/>
              </a:rPr>
              <a:t> to evaluate and select the optimal Shoppable Media and Where-to-Buy solution for your business.</a:t>
            </a:r>
            <a:endParaRPr sz="1050">
              <a:latin typeface="Lato"/>
              <a:ea typeface="Lato"/>
              <a:cs typeface="Lato"/>
              <a:sym typeface="Lato"/>
            </a:endParaRPr>
          </a:p>
        </p:txBody>
      </p:sp>
      <p:pic>
        <p:nvPicPr>
          <p:cNvPr id="459" name="Google Shape;459;p71">
            <a:hlinkClick r:id="rId4"/>
          </p:cNvPr>
          <p:cNvPicPr preferRelativeResize="0"/>
          <p:nvPr/>
        </p:nvPicPr>
        <p:blipFill>
          <a:blip r:embed="rId5">
            <a:alphaModFix/>
          </a:blip>
          <a:stretch>
            <a:fillRect/>
          </a:stretch>
        </p:blipFill>
        <p:spPr>
          <a:xfrm>
            <a:off x="408625" y="4717278"/>
            <a:ext cx="414150" cy="150322"/>
          </a:xfrm>
          <a:prstGeom prst="rect">
            <a:avLst/>
          </a:prstGeom>
          <a:noFill/>
          <a:ln>
            <a:noFill/>
          </a:ln>
        </p:spPr>
      </p:pic>
      <p:pic>
        <p:nvPicPr>
          <p:cNvPr id="460" name="Google Shape;460;p71"/>
          <p:cNvPicPr preferRelativeResize="0"/>
          <p:nvPr/>
        </p:nvPicPr>
        <p:blipFill rotWithShape="1">
          <a:blip r:embed="rId6">
            <a:alphaModFix/>
          </a:blip>
          <a:srcRect b="-113" l="35130" r="8125" t="19017"/>
          <a:stretch/>
        </p:blipFill>
        <p:spPr>
          <a:xfrm>
            <a:off x="3748650" y="0"/>
            <a:ext cx="5395348"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2"/>
          <p:cNvSpPr/>
          <p:nvPr/>
        </p:nvSpPr>
        <p:spPr>
          <a:xfrm>
            <a:off x="4300800" y="0"/>
            <a:ext cx="4843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466" name="Google Shape;466;p72">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467" name="Google Shape;467;p72"/>
          <p:cNvSpPr txBox="1"/>
          <p:nvPr/>
        </p:nvSpPr>
        <p:spPr>
          <a:xfrm>
            <a:off x="314200" y="1759325"/>
            <a:ext cx="3688800" cy="2685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600"/>
              </a:spcBef>
              <a:spcAft>
                <a:spcPts val="0"/>
              </a:spcAft>
              <a:buNone/>
            </a:pPr>
            <a:r>
              <a:rPr b="1" lang="en" sz="1100">
                <a:solidFill>
                  <a:schemeClr val="dk1"/>
                </a:solidFill>
                <a:latin typeface="Lato"/>
                <a:ea typeface="Lato"/>
                <a:cs typeface="Lato"/>
                <a:sym typeface="Lato"/>
              </a:rPr>
              <a:t>List Problems You’re Looking to Solve - Your Objectives</a:t>
            </a:r>
            <a:endParaRPr b="1" sz="1100">
              <a:solidFill>
                <a:schemeClr val="dk1"/>
              </a:solidFill>
              <a:latin typeface="Lato"/>
              <a:ea typeface="Lato"/>
              <a:cs typeface="Lato"/>
              <a:sym typeface="Lato"/>
            </a:endParaRPr>
          </a:p>
          <a:p>
            <a:pPr indent="0" lvl="0" marL="0" rtl="0" algn="l">
              <a:lnSpc>
                <a:spcPct val="100000"/>
              </a:lnSpc>
              <a:spcBef>
                <a:spcPts val="400"/>
              </a:spcBef>
              <a:spcAft>
                <a:spcPts val="0"/>
              </a:spcAft>
              <a:buNone/>
            </a:pPr>
            <a:r>
              <a:rPr lang="en" sz="1050">
                <a:solidFill>
                  <a:schemeClr val="dk1"/>
                </a:solidFill>
                <a:latin typeface="Lato"/>
                <a:ea typeface="Lato"/>
                <a:cs typeface="Lato"/>
                <a:sym typeface="Lato"/>
              </a:rPr>
              <a:t>A shared understanding of the business problems you’re looking to solve and your goals between you and the vendor you select will go a long way toward establishing a successful relationship. </a:t>
            </a:r>
            <a:endParaRPr sz="1050">
              <a:solidFill>
                <a:schemeClr val="dk1"/>
              </a:solidFill>
              <a:latin typeface="Lato"/>
              <a:ea typeface="Lato"/>
              <a:cs typeface="Lato"/>
              <a:sym typeface="Lato"/>
            </a:endParaRPr>
          </a:p>
          <a:p>
            <a:pPr indent="0" lvl="0" marL="0" rtl="0" algn="l">
              <a:lnSpc>
                <a:spcPct val="100000"/>
              </a:lnSpc>
              <a:spcBef>
                <a:spcPts val="600"/>
              </a:spcBef>
              <a:spcAft>
                <a:spcPts val="0"/>
              </a:spcAft>
              <a:buNone/>
            </a:pPr>
            <a:r>
              <a:rPr lang="en" sz="1050">
                <a:solidFill>
                  <a:schemeClr val="dk1"/>
                </a:solidFill>
                <a:latin typeface="Lato"/>
                <a:ea typeface="Lato"/>
                <a:cs typeface="Lato"/>
                <a:sym typeface="Lato"/>
              </a:rPr>
              <a:t>We recommend stating a business problem followed by a list of supporting questions that will help identify the vendor best suited to help you achieve your goals. </a:t>
            </a:r>
            <a:endParaRPr b="1" sz="1050">
              <a:solidFill>
                <a:schemeClr val="dk1"/>
              </a:solidFill>
              <a:latin typeface="Lato"/>
              <a:ea typeface="Lato"/>
              <a:cs typeface="Lato"/>
              <a:sym typeface="Lato"/>
            </a:endParaRPr>
          </a:p>
          <a:p>
            <a:pPr indent="0" lvl="0" marL="0" rtl="0" algn="l">
              <a:lnSpc>
                <a:spcPct val="100000"/>
              </a:lnSpc>
              <a:spcBef>
                <a:spcPts val="1600"/>
              </a:spcBef>
              <a:spcAft>
                <a:spcPts val="0"/>
              </a:spcAft>
              <a:buNone/>
            </a:pPr>
            <a:r>
              <a:rPr b="1" lang="en" sz="1100">
                <a:solidFill>
                  <a:schemeClr val="dk1"/>
                </a:solidFill>
                <a:latin typeface="Lato"/>
                <a:ea typeface="Lato"/>
                <a:cs typeface="Lato"/>
                <a:sym typeface="Lato"/>
              </a:rPr>
              <a:t>Define Feature Requirements - Your Needs</a:t>
            </a:r>
            <a:endParaRPr b="1" sz="1100">
              <a:solidFill>
                <a:schemeClr val="dk1"/>
              </a:solidFill>
              <a:latin typeface="Lato"/>
              <a:ea typeface="Lato"/>
              <a:cs typeface="Lato"/>
              <a:sym typeface="Lato"/>
            </a:endParaRPr>
          </a:p>
          <a:p>
            <a:pPr indent="0" lvl="0" marL="0" rtl="0" algn="l">
              <a:lnSpc>
                <a:spcPct val="100000"/>
              </a:lnSpc>
              <a:spcBef>
                <a:spcPts val="400"/>
              </a:spcBef>
              <a:spcAft>
                <a:spcPts val="600"/>
              </a:spcAft>
              <a:buNone/>
            </a:pPr>
            <a:r>
              <a:rPr lang="en" sz="1050">
                <a:solidFill>
                  <a:schemeClr val="dk1"/>
                </a:solidFill>
                <a:latin typeface="Lato"/>
                <a:ea typeface="Lato"/>
                <a:cs typeface="Lato"/>
                <a:sym typeface="Lato"/>
              </a:rPr>
              <a:t>List feature requirements in a quadrant of must have - should have - could have - and should not have. This provides vendors with an easy understanding of your requirements and helps identify which vendor most meets your needs. </a:t>
            </a:r>
            <a:endParaRPr sz="1050">
              <a:solidFill>
                <a:schemeClr val="dk1"/>
              </a:solidFill>
              <a:latin typeface="Lato"/>
              <a:ea typeface="Lato"/>
              <a:cs typeface="Lato"/>
              <a:sym typeface="Lato"/>
            </a:endParaRPr>
          </a:p>
        </p:txBody>
      </p:sp>
      <p:sp>
        <p:nvSpPr>
          <p:cNvPr id="468" name="Google Shape;468;p72"/>
          <p:cNvSpPr txBox="1"/>
          <p:nvPr/>
        </p:nvSpPr>
        <p:spPr>
          <a:xfrm>
            <a:off x="4626150" y="268625"/>
            <a:ext cx="4192500" cy="4176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600"/>
              </a:spcBef>
              <a:spcAft>
                <a:spcPts val="0"/>
              </a:spcAft>
              <a:buNone/>
            </a:pPr>
            <a:r>
              <a:rPr b="1" lang="en" sz="1100">
                <a:solidFill>
                  <a:schemeClr val="dk1"/>
                </a:solidFill>
                <a:latin typeface="Lato"/>
                <a:ea typeface="Lato"/>
                <a:cs typeface="Lato"/>
                <a:sym typeface="Lato"/>
              </a:rPr>
              <a:t>Specify Evaluation Criteria - Your Priorities</a:t>
            </a:r>
            <a:endParaRPr b="1" sz="1100">
              <a:solidFill>
                <a:schemeClr val="dk1"/>
              </a:solidFill>
              <a:latin typeface="Lato"/>
              <a:ea typeface="Lato"/>
              <a:cs typeface="Lato"/>
              <a:sym typeface="Lato"/>
            </a:endParaRPr>
          </a:p>
          <a:p>
            <a:pPr indent="0" lvl="0" marL="0" rtl="0" algn="l">
              <a:lnSpc>
                <a:spcPct val="100000"/>
              </a:lnSpc>
              <a:spcBef>
                <a:spcPts val="400"/>
              </a:spcBef>
              <a:spcAft>
                <a:spcPts val="0"/>
              </a:spcAft>
              <a:buNone/>
            </a:pPr>
            <a:r>
              <a:rPr lang="en" sz="1050">
                <a:solidFill>
                  <a:schemeClr val="dk1"/>
                </a:solidFill>
                <a:latin typeface="Lato"/>
                <a:ea typeface="Lato"/>
                <a:cs typeface="Lato"/>
                <a:sym typeface="Lato"/>
              </a:rPr>
              <a:t>Insight into how your company will be grading vendors provides transparency into the process and lets vendors know what the company's priorities are. Knowing how you will be scoring the RFP also allows vendors to cater their RFP to your specific goals.  </a:t>
            </a:r>
            <a:endParaRPr sz="1050">
              <a:solidFill>
                <a:schemeClr val="dk1"/>
              </a:solidFill>
              <a:latin typeface="Lato"/>
              <a:ea typeface="Lato"/>
              <a:cs typeface="Lato"/>
              <a:sym typeface="Lato"/>
            </a:endParaRPr>
          </a:p>
          <a:p>
            <a:pPr indent="0" lvl="0" marL="0" rtl="0" algn="l">
              <a:lnSpc>
                <a:spcPct val="100000"/>
              </a:lnSpc>
              <a:spcBef>
                <a:spcPts val="600"/>
              </a:spcBef>
              <a:spcAft>
                <a:spcPts val="0"/>
              </a:spcAft>
              <a:buNone/>
            </a:pPr>
            <a:r>
              <a:rPr lang="en" sz="1050">
                <a:solidFill>
                  <a:schemeClr val="dk1"/>
                </a:solidFill>
                <a:latin typeface="Lato"/>
                <a:ea typeface="Lato"/>
                <a:cs typeface="Lato"/>
                <a:sym typeface="Lato"/>
              </a:rPr>
              <a:t>Examples of areas that can be involved in the evaluation process include:</a:t>
            </a:r>
            <a:endParaRPr sz="1050">
              <a:solidFill>
                <a:schemeClr val="dk1"/>
              </a:solidFill>
              <a:latin typeface="Lato"/>
              <a:ea typeface="Lato"/>
              <a:cs typeface="Lato"/>
              <a:sym typeface="Lato"/>
            </a:endParaRPr>
          </a:p>
          <a:p>
            <a:pPr indent="-295275" lvl="0" marL="457200" rtl="0" algn="l">
              <a:lnSpc>
                <a:spcPct val="100000"/>
              </a:lnSpc>
              <a:spcBef>
                <a:spcPts val="600"/>
              </a:spcBef>
              <a:spcAft>
                <a:spcPts val="0"/>
              </a:spcAft>
              <a:buClr>
                <a:schemeClr val="dk1"/>
              </a:buClr>
              <a:buSzPts val="1050"/>
              <a:buFont typeface="Lato"/>
              <a:buChar char="●"/>
            </a:pPr>
            <a:r>
              <a:rPr lang="en" sz="1050">
                <a:solidFill>
                  <a:schemeClr val="dk1"/>
                </a:solidFill>
                <a:latin typeface="Lato"/>
                <a:ea typeface="Lato"/>
                <a:cs typeface="Lato"/>
                <a:sym typeface="Lato"/>
              </a:rPr>
              <a:t>Best fit out of the box - which vendor checks the most boxes on your feature requirements </a:t>
            </a:r>
            <a:endParaRPr sz="1050">
              <a:solidFill>
                <a:schemeClr val="dk1"/>
              </a:solidFill>
              <a:latin typeface="Lato"/>
              <a:ea typeface="Lato"/>
              <a:cs typeface="Lato"/>
              <a:sym typeface="Lato"/>
            </a:endParaRPr>
          </a:p>
          <a:p>
            <a:pPr indent="-295275" lvl="0" marL="457200" rtl="0" algn="l">
              <a:lnSpc>
                <a:spcPct val="100000"/>
              </a:lnSpc>
              <a:spcBef>
                <a:spcPts val="600"/>
              </a:spcBef>
              <a:spcAft>
                <a:spcPts val="0"/>
              </a:spcAft>
              <a:buClr>
                <a:schemeClr val="dk1"/>
              </a:buClr>
              <a:buSzPts val="1050"/>
              <a:buFont typeface="Lato"/>
              <a:buChar char="●"/>
            </a:pPr>
            <a:r>
              <a:rPr lang="en" sz="1050">
                <a:solidFill>
                  <a:schemeClr val="dk1"/>
                </a:solidFill>
                <a:latin typeface="Lato"/>
                <a:ea typeface="Lato"/>
                <a:cs typeface="Lato"/>
                <a:sym typeface="Lato"/>
              </a:rPr>
              <a:t>Managed services - what is the vendor’s managed services model? How do they provide support to your company? </a:t>
            </a:r>
            <a:endParaRPr sz="1050">
              <a:solidFill>
                <a:schemeClr val="dk1"/>
              </a:solidFill>
              <a:latin typeface="Lato"/>
              <a:ea typeface="Lato"/>
              <a:cs typeface="Lato"/>
              <a:sym typeface="Lato"/>
            </a:endParaRPr>
          </a:p>
          <a:p>
            <a:pPr indent="-295275" lvl="0" marL="457200" rtl="0" algn="l">
              <a:lnSpc>
                <a:spcPct val="100000"/>
              </a:lnSpc>
              <a:spcBef>
                <a:spcPts val="600"/>
              </a:spcBef>
              <a:spcAft>
                <a:spcPts val="0"/>
              </a:spcAft>
              <a:buClr>
                <a:schemeClr val="dk1"/>
              </a:buClr>
              <a:buSzPts val="1050"/>
              <a:buFont typeface="Lato"/>
              <a:buChar char="●"/>
            </a:pPr>
            <a:r>
              <a:rPr lang="en" sz="1050">
                <a:solidFill>
                  <a:schemeClr val="dk1"/>
                </a:solidFill>
                <a:latin typeface="Lato"/>
                <a:ea typeface="Lato"/>
                <a:cs typeface="Lato"/>
                <a:sym typeface="Lato"/>
              </a:rPr>
              <a:t>Cultural fit - How does the vendor align with your company’s goals and values? </a:t>
            </a:r>
            <a:endParaRPr sz="1050">
              <a:solidFill>
                <a:schemeClr val="dk1"/>
              </a:solidFill>
              <a:latin typeface="Lato"/>
              <a:ea typeface="Lato"/>
              <a:cs typeface="Lato"/>
              <a:sym typeface="Lato"/>
            </a:endParaRPr>
          </a:p>
          <a:p>
            <a:pPr indent="-295275" lvl="0" marL="457200" rtl="0" algn="l">
              <a:lnSpc>
                <a:spcPct val="100000"/>
              </a:lnSpc>
              <a:spcBef>
                <a:spcPts val="600"/>
              </a:spcBef>
              <a:spcAft>
                <a:spcPts val="0"/>
              </a:spcAft>
              <a:buClr>
                <a:schemeClr val="dk1"/>
              </a:buClr>
              <a:buSzPts val="1050"/>
              <a:buFont typeface="Lato"/>
              <a:buChar char="●"/>
            </a:pPr>
            <a:r>
              <a:rPr lang="en" sz="1050">
                <a:solidFill>
                  <a:schemeClr val="dk1"/>
                </a:solidFill>
                <a:latin typeface="Lato"/>
                <a:ea typeface="Lato"/>
                <a:cs typeface="Lato"/>
                <a:sym typeface="Lato"/>
              </a:rPr>
              <a:t>Pricing - Is the price within the budget?  </a:t>
            </a:r>
            <a:endParaRPr sz="1050">
              <a:solidFill>
                <a:schemeClr val="dk1"/>
              </a:solidFill>
              <a:latin typeface="Lato"/>
              <a:ea typeface="Lato"/>
              <a:cs typeface="Lato"/>
              <a:sym typeface="Lato"/>
            </a:endParaRPr>
          </a:p>
          <a:p>
            <a:pPr indent="0" lvl="0" marL="0" rtl="0" algn="l">
              <a:lnSpc>
                <a:spcPct val="100000"/>
              </a:lnSpc>
              <a:spcBef>
                <a:spcPts val="600"/>
              </a:spcBef>
              <a:spcAft>
                <a:spcPts val="0"/>
              </a:spcAft>
              <a:buNone/>
            </a:pPr>
            <a:r>
              <a:t/>
            </a:r>
            <a:endParaRPr sz="1050">
              <a:solidFill>
                <a:schemeClr val="dk1"/>
              </a:solidFill>
              <a:latin typeface="Lato"/>
              <a:ea typeface="Lato"/>
              <a:cs typeface="Lato"/>
              <a:sym typeface="Lato"/>
            </a:endParaRPr>
          </a:p>
          <a:p>
            <a:pPr indent="0" lvl="0" marL="0" rtl="0" algn="l">
              <a:lnSpc>
                <a:spcPct val="100000"/>
              </a:lnSpc>
              <a:spcBef>
                <a:spcPts val="600"/>
              </a:spcBef>
              <a:spcAft>
                <a:spcPts val="600"/>
              </a:spcAft>
              <a:buNone/>
            </a:pPr>
            <a:r>
              <a:rPr lang="en" sz="1050">
                <a:solidFill>
                  <a:schemeClr val="dk1"/>
                </a:solidFill>
                <a:latin typeface="Lato"/>
                <a:ea typeface="Lato"/>
                <a:cs typeface="Lato"/>
                <a:sym typeface="Lato"/>
              </a:rPr>
              <a:t>Asking the right questions upfront can save your business time and resources in your eCommerce strategies and help you achieve your goals more efficiently. As the digital landscape evolves rapidly, it's also essential to consider the potential for evolution with your Where-to-Buy service provider. This adaptability will enable you to stay agile and adjust to shifting trends.</a:t>
            </a:r>
            <a:endParaRPr sz="1050">
              <a:solidFill>
                <a:schemeClr val="dk1"/>
              </a:solidFill>
              <a:latin typeface="Lato"/>
              <a:ea typeface="Lato"/>
              <a:cs typeface="Lato"/>
              <a:sym typeface="Lato"/>
            </a:endParaRPr>
          </a:p>
        </p:txBody>
      </p:sp>
      <p:sp>
        <p:nvSpPr>
          <p:cNvPr id="469" name="Google Shape;469;p72"/>
          <p:cNvSpPr/>
          <p:nvPr/>
        </p:nvSpPr>
        <p:spPr>
          <a:xfrm>
            <a:off x="0" y="0"/>
            <a:ext cx="4300800" cy="1496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470" name="Google Shape;470;p72"/>
          <p:cNvPicPr preferRelativeResize="0"/>
          <p:nvPr/>
        </p:nvPicPr>
        <p:blipFill rotWithShape="1">
          <a:blip r:embed="rId5">
            <a:alphaModFix/>
          </a:blip>
          <a:srcRect b="44684" l="9434" r="9442" t="0"/>
          <a:stretch/>
        </p:blipFill>
        <p:spPr>
          <a:xfrm>
            <a:off x="142625" y="57950"/>
            <a:ext cx="4031949" cy="1438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73"/>
          <p:cNvPicPr preferRelativeResize="0"/>
          <p:nvPr/>
        </p:nvPicPr>
        <p:blipFill rotWithShape="1">
          <a:blip r:embed="rId3">
            <a:alphaModFix/>
          </a:blip>
          <a:srcRect b="0" l="10409" r="52624" t="0"/>
          <a:stretch/>
        </p:blipFill>
        <p:spPr>
          <a:xfrm>
            <a:off x="2" y="0"/>
            <a:ext cx="2852700" cy="5143501"/>
          </a:xfrm>
          <a:prstGeom prst="rect">
            <a:avLst/>
          </a:prstGeom>
          <a:noFill/>
          <a:ln>
            <a:noFill/>
          </a:ln>
        </p:spPr>
      </p:pic>
      <p:pic>
        <p:nvPicPr>
          <p:cNvPr id="476" name="Google Shape;476;p73">
            <a:hlinkClick r:id="rId4"/>
          </p:cNvPr>
          <p:cNvPicPr preferRelativeResize="0"/>
          <p:nvPr/>
        </p:nvPicPr>
        <p:blipFill>
          <a:blip r:embed="rId5">
            <a:alphaModFix/>
          </a:blip>
          <a:stretch>
            <a:fillRect/>
          </a:stretch>
        </p:blipFill>
        <p:spPr>
          <a:xfrm>
            <a:off x="408625" y="4717278"/>
            <a:ext cx="414150" cy="150322"/>
          </a:xfrm>
          <a:prstGeom prst="rect">
            <a:avLst/>
          </a:prstGeom>
          <a:noFill/>
          <a:ln>
            <a:noFill/>
          </a:ln>
        </p:spPr>
      </p:pic>
      <p:sp>
        <p:nvSpPr>
          <p:cNvPr id="477" name="Google Shape;477;p73"/>
          <p:cNvSpPr txBox="1"/>
          <p:nvPr/>
        </p:nvSpPr>
        <p:spPr>
          <a:xfrm>
            <a:off x="3183800" y="515900"/>
            <a:ext cx="5592000" cy="8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1"/>
                </a:solidFill>
                <a:latin typeface="Raleway ExtraBold"/>
                <a:ea typeface="Raleway ExtraBold"/>
                <a:cs typeface="Raleway ExtraBold"/>
                <a:sym typeface="Raleway ExtraBold"/>
              </a:rPr>
              <a:t>Creative best practices: MikMak Commerce for Brand Websites</a:t>
            </a:r>
            <a:endParaRPr sz="2000">
              <a:solidFill>
                <a:schemeClr val="accent1"/>
              </a:solidFill>
              <a:latin typeface="Raleway ExtraBold"/>
              <a:ea typeface="Raleway ExtraBold"/>
              <a:cs typeface="Raleway ExtraBold"/>
              <a:sym typeface="Raleway ExtraBold"/>
            </a:endParaRPr>
          </a:p>
        </p:txBody>
      </p:sp>
      <p:sp>
        <p:nvSpPr>
          <p:cNvPr id="478" name="Google Shape;478;p73"/>
          <p:cNvSpPr txBox="1"/>
          <p:nvPr/>
        </p:nvSpPr>
        <p:spPr>
          <a:xfrm>
            <a:off x="3183800" y="1351225"/>
            <a:ext cx="5701200" cy="294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When it comes to determining the most effective creative layout and Where-to-Buy solution template, there are no one-size-fits-all solutions. The choices should align with your brand’s unique goals. Once you've established your key success criteria, it's crucial to act swiftly, engage in testing and learning, and remain adaptable.</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With MikMak Commerce, you can achieve all of this seamlessly. We offer a streamlined integration process, complete with templatized UX options, to easily incorporate our Where-to-Buy solutions into your brand website. This allows you to quickly start accelerating sales by providing frictionless, convenient shopping experiences for your consumers.</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You have the flexibility to choose how to display your Where-to-Buy solution: as a pop-in window upon clicking a CTA button, on specific landing pages, integrated directly onto your PDPs (product detail pages), or a combination thereof. MikMak provides a variety of pre-built templates that are simple to implement and customize to match your brand's aesthetic. Here are a few best practice tips, along with examples from MikMak's clients, to help you get started.</a:t>
            </a:r>
            <a:endParaRPr sz="1050">
              <a:solidFill>
                <a:schemeClr val="dk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74"/>
          <p:cNvSpPr txBox="1"/>
          <p:nvPr/>
        </p:nvSpPr>
        <p:spPr>
          <a:xfrm>
            <a:off x="321450" y="355950"/>
            <a:ext cx="4276500" cy="299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accent1"/>
                </a:solidFill>
                <a:latin typeface="Lato"/>
                <a:ea typeface="Lato"/>
                <a:cs typeface="Lato"/>
                <a:sym typeface="Lato"/>
              </a:rPr>
              <a:t>1. Simplify Checkout</a:t>
            </a:r>
            <a:endParaRPr b="1" sz="1100">
              <a:solidFill>
                <a:schemeClr val="accent1"/>
              </a:solidFill>
              <a:latin typeface="Lato"/>
              <a:ea typeface="Lato"/>
              <a:cs typeface="Lato"/>
              <a:sym typeface="Lato"/>
            </a:endParaRPr>
          </a:p>
          <a:p>
            <a:pPr indent="0" lvl="0" marL="0" rtl="0" algn="l">
              <a:lnSpc>
                <a:spcPct val="115000"/>
              </a:lnSpc>
              <a:spcBef>
                <a:spcPts val="1000"/>
              </a:spcBef>
              <a:spcAft>
                <a:spcPts val="0"/>
              </a:spcAft>
              <a:buNone/>
            </a:pPr>
            <a:r>
              <a:rPr lang="en" sz="1050">
                <a:solidFill>
                  <a:schemeClr val="dk1"/>
                </a:solidFill>
                <a:latin typeface="Lato"/>
                <a:ea typeface="Lato"/>
                <a:cs typeface="Lato"/>
                <a:sym typeface="Lato"/>
              </a:rPr>
              <a:t>Use a clear CTA like ‘Buy now’, and make it visible on all your product pages and other pages with high traffic.</a:t>
            </a:r>
            <a:endParaRPr sz="1050">
              <a:solidFill>
                <a:schemeClr val="dk1"/>
              </a:solidFill>
              <a:latin typeface="Lato"/>
              <a:ea typeface="Lato"/>
              <a:cs typeface="Lato"/>
              <a:sym typeface="Lato"/>
            </a:endParaRPr>
          </a:p>
          <a:p>
            <a:pPr indent="0" lvl="0" marL="0" rtl="0" algn="l">
              <a:lnSpc>
                <a:spcPct val="115000"/>
              </a:lnSpc>
              <a:spcBef>
                <a:spcPts val="1100"/>
              </a:spcBef>
              <a:spcAft>
                <a:spcPts val="0"/>
              </a:spcAft>
              <a:buNone/>
            </a:pPr>
            <a:r>
              <a:rPr b="1" lang="en" sz="1050">
                <a:solidFill>
                  <a:schemeClr val="dk1"/>
                </a:solidFill>
                <a:latin typeface="Lato"/>
                <a:ea typeface="Lato"/>
                <a:cs typeface="Lato"/>
                <a:sym typeface="Lato"/>
              </a:rPr>
              <a:t>Purchase options available with an always-on CTA</a:t>
            </a:r>
            <a:endParaRPr sz="1100">
              <a:solidFill>
                <a:schemeClr val="dk1"/>
              </a:solidFill>
              <a:latin typeface="Lato"/>
              <a:ea typeface="Lato"/>
              <a:cs typeface="Lato"/>
              <a:sym typeface="Lato"/>
            </a:endParaRPr>
          </a:p>
          <a:p>
            <a:pPr indent="0" lvl="0" marL="0" rtl="0" algn="l">
              <a:lnSpc>
                <a:spcPct val="115000"/>
              </a:lnSpc>
              <a:spcBef>
                <a:spcPts val="1100"/>
              </a:spcBef>
              <a:spcAft>
                <a:spcPts val="0"/>
              </a:spcAft>
              <a:buNone/>
            </a:pPr>
            <a:r>
              <a:rPr lang="en" sz="1050">
                <a:solidFill>
                  <a:schemeClr val="dk1"/>
                </a:solidFill>
                <a:latin typeface="Lato"/>
                <a:ea typeface="Lato"/>
                <a:cs typeface="Lato"/>
                <a:sym typeface="Lato"/>
              </a:rPr>
              <a:t>On the website of the dermo-cosmetics brand Bioderma, a 'sticky' shopping basket button remains visible as users browse, ensuring that purchase options are always accessible on product pages. When clicked, the Where-to-Buy solution opens like a 'drawer', displaying the visited page in the background when accessed from a desktop. Bioderma US has opted to include prices from various retailers within the solution to assist shoppers in their decision-making process. In other countries, different strategies have been implemented based on what proves most effective in their respective local markets.</a:t>
            </a:r>
            <a:endParaRPr sz="1050">
              <a:solidFill>
                <a:schemeClr val="dk1"/>
              </a:solidFill>
              <a:latin typeface="Lato"/>
              <a:ea typeface="Lato"/>
              <a:cs typeface="Lato"/>
              <a:sym typeface="Lato"/>
            </a:endParaRPr>
          </a:p>
        </p:txBody>
      </p:sp>
      <p:sp>
        <p:nvSpPr>
          <p:cNvPr id="484" name="Google Shape;484;p74"/>
          <p:cNvSpPr/>
          <p:nvPr/>
        </p:nvSpPr>
        <p:spPr>
          <a:xfrm>
            <a:off x="4867425" y="0"/>
            <a:ext cx="42765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485" name="Google Shape;485;p74"/>
          <p:cNvPicPr preferRelativeResize="0"/>
          <p:nvPr/>
        </p:nvPicPr>
        <p:blipFill rotWithShape="1">
          <a:blip r:embed="rId3">
            <a:alphaModFix amt="47000"/>
          </a:blip>
          <a:srcRect b="18433" l="0" r="52767" t="0"/>
          <a:stretch/>
        </p:blipFill>
        <p:spPr>
          <a:xfrm flipH="1" rot="5400000">
            <a:off x="4639850" y="227575"/>
            <a:ext cx="4731774" cy="4276625"/>
          </a:xfrm>
          <a:prstGeom prst="rect">
            <a:avLst/>
          </a:prstGeom>
          <a:noFill/>
          <a:ln>
            <a:noFill/>
          </a:ln>
        </p:spPr>
      </p:pic>
      <p:sp>
        <p:nvSpPr>
          <p:cNvPr id="486" name="Google Shape;486;p74"/>
          <p:cNvSpPr/>
          <p:nvPr/>
        </p:nvSpPr>
        <p:spPr>
          <a:xfrm>
            <a:off x="5315150" y="1449425"/>
            <a:ext cx="1778100" cy="636600"/>
          </a:xfrm>
          <a:prstGeom prst="roundRect">
            <a:avLst>
              <a:gd fmla="val 5308" name="adj"/>
            </a:avLst>
          </a:prstGeom>
          <a:solidFill>
            <a:srgbClr val="FFFFFF"/>
          </a:solidFill>
          <a:ln cap="flat" cmpd="sng" w="9525">
            <a:solidFill>
              <a:srgbClr val="3552BF"/>
            </a:solidFill>
            <a:prstDash val="solid"/>
            <a:round/>
            <a:headEnd len="sm" w="sm" type="none"/>
            <a:tailEnd len="sm" w="sm" type="none"/>
          </a:ln>
          <a:effectLst>
            <a:outerShdw blurRad="4286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500">
                <a:solidFill>
                  <a:srgbClr val="283F91"/>
                </a:solidFill>
                <a:latin typeface="Lato"/>
                <a:ea typeface="Lato"/>
                <a:cs typeface="Lato"/>
                <a:sym typeface="Lato"/>
              </a:rPr>
              <a:t>+126%</a:t>
            </a:r>
            <a:endParaRPr b="1" sz="1500">
              <a:solidFill>
                <a:srgbClr val="283F91"/>
              </a:solidFill>
              <a:latin typeface="Lato"/>
              <a:ea typeface="Lato"/>
              <a:cs typeface="Lato"/>
              <a:sym typeface="Lato"/>
            </a:endParaRPr>
          </a:p>
          <a:p>
            <a:pPr indent="0" lvl="0" marL="0" rtl="0" algn="ctr">
              <a:lnSpc>
                <a:spcPct val="100000"/>
              </a:lnSpc>
              <a:spcBef>
                <a:spcPts val="0"/>
              </a:spcBef>
              <a:spcAft>
                <a:spcPts val="0"/>
              </a:spcAft>
              <a:buNone/>
            </a:pPr>
            <a:r>
              <a:rPr b="1" lang="en" sz="800">
                <a:solidFill>
                  <a:srgbClr val="283F91"/>
                </a:solidFill>
                <a:latin typeface="Lato"/>
                <a:ea typeface="Lato"/>
                <a:cs typeface="Lato"/>
                <a:sym typeface="Lato"/>
              </a:rPr>
              <a:t>Increase in Purchase Intent Clicks </a:t>
            </a:r>
            <a:endParaRPr b="1" sz="800">
              <a:solidFill>
                <a:srgbClr val="283F91"/>
              </a:solidFill>
              <a:latin typeface="Lato"/>
              <a:ea typeface="Lato"/>
              <a:cs typeface="Lato"/>
              <a:sym typeface="Lato"/>
            </a:endParaRPr>
          </a:p>
          <a:p>
            <a:pPr indent="0" lvl="0" marL="0" rtl="0" algn="ctr">
              <a:lnSpc>
                <a:spcPct val="100000"/>
              </a:lnSpc>
              <a:spcBef>
                <a:spcPts val="0"/>
              </a:spcBef>
              <a:spcAft>
                <a:spcPts val="0"/>
              </a:spcAft>
              <a:buNone/>
            </a:pPr>
            <a:r>
              <a:rPr lang="en" sz="800">
                <a:solidFill>
                  <a:srgbClr val="283F91"/>
                </a:solidFill>
                <a:latin typeface="Lato"/>
                <a:ea typeface="Lato"/>
                <a:cs typeface="Lato"/>
                <a:sym typeface="Lato"/>
              </a:rPr>
              <a:t>from 2022 to 2023</a:t>
            </a:r>
            <a:endParaRPr sz="800">
              <a:solidFill>
                <a:srgbClr val="283F91"/>
              </a:solidFill>
              <a:latin typeface="Lato"/>
              <a:ea typeface="Lato"/>
              <a:cs typeface="Lato"/>
              <a:sym typeface="Lato"/>
            </a:endParaRPr>
          </a:p>
        </p:txBody>
      </p:sp>
      <p:sp>
        <p:nvSpPr>
          <p:cNvPr id="487" name="Google Shape;487;p74"/>
          <p:cNvSpPr/>
          <p:nvPr/>
        </p:nvSpPr>
        <p:spPr>
          <a:xfrm>
            <a:off x="4867425" y="2426450"/>
            <a:ext cx="4276575" cy="2717050"/>
          </a:xfrm>
          <a:prstGeom prst="flowChartManualInput">
            <a:avLst/>
          </a:prstGeom>
          <a:solidFill>
            <a:srgbClr val="3552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88" name="Google Shape;488;p74"/>
          <p:cNvSpPr txBox="1"/>
          <p:nvPr/>
        </p:nvSpPr>
        <p:spPr>
          <a:xfrm>
            <a:off x="5315150" y="503325"/>
            <a:ext cx="3438900" cy="784500"/>
          </a:xfrm>
          <a:prstGeom prst="rect">
            <a:avLst/>
          </a:prstGeom>
          <a:noFill/>
          <a:ln>
            <a:noFill/>
          </a:ln>
        </p:spPr>
        <p:txBody>
          <a:bodyPr anchorCtr="0" anchor="ctr" bIns="91425" lIns="0" spcFirstLastPara="1" rIns="2857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200">
                <a:solidFill>
                  <a:srgbClr val="FFFFFF"/>
                </a:solidFill>
                <a:latin typeface="Lato"/>
                <a:ea typeface="Lato"/>
                <a:cs typeface="Lato"/>
                <a:sym typeface="Lato"/>
              </a:rPr>
              <a:t>Bioderma incorporated MikMak Commerce on its websites and social media to provide a frictionless path to purchase across 32 countries.</a:t>
            </a:r>
            <a:endParaRPr b="1" sz="1200">
              <a:solidFill>
                <a:srgbClr val="FFFFFF"/>
              </a:solidFill>
              <a:latin typeface="Lato"/>
              <a:ea typeface="Lato"/>
              <a:cs typeface="Lato"/>
              <a:sym typeface="Lato"/>
            </a:endParaRPr>
          </a:p>
        </p:txBody>
      </p:sp>
      <p:sp>
        <p:nvSpPr>
          <p:cNvPr id="489" name="Google Shape;489;p74"/>
          <p:cNvSpPr/>
          <p:nvPr/>
        </p:nvSpPr>
        <p:spPr>
          <a:xfrm>
            <a:off x="5315150" y="2282397"/>
            <a:ext cx="1778100" cy="636600"/>
          </a:xfrm>
          <a:prstGeom prst="roundRect">
            <a:avLst>
              <a:gd fmla="val 5308" name="adj"/>
            </a:avLst>
          </a:prstGeom>
          <a:solidFill>
            <a:srgbClr val="FFFFFF"/>
          </a:solidFill>
          <a:ln cap="flat" cmpd="sng" w="9525">
            <a:solidFill>
              <a:srgbClr val="3552BF"/>
            </a:solidFill>
            <a:prstDash val="solid"/>
            <a:round/>
            <a:headEnd len="sm" w="sm" type="none"/>
            <a:tailEnd len="sm" w="sm" type="none"/>
          </a:ln>
          <a:effectLst>
            <a:outerShdw blurRad="4286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500">
                <a:solidFill>
                  <a:srgbClr val="283F91"/>
                </a:solidFill>
                <a:latin typeface="Lato"/>
                <a:ea typeface="Lato"/>
                <a:cs typeface="Lato"/>
                <a:sym typeface="Lato"/>
              </a:rPr>
              <a:t>+109%</a:t>
            </a:r>
            <a:endParaRPr b="1" sz="1500">
              <a:solidFill>
                <a:srgbClr val="283F91"/>
              </a:solidFill>
              <a:latin typeface="Lato"/>
              <a:ea typeface="Lato"/>
              <a:cs typeface="Lato"/>
              <a:sym typeface="Lato"/>
            </a:endParaRPr>
          </a:p>
          <a:p>
            <a:pPr indent="0" lvl="0" marL="0" rtl="0" algn="ctr">
              <a:lnSpc>
                <a:spcPct val="100000"/>
              </a:lnSpc>
              <a:spcBef>
                <a:spcPts val="0"/>
              </a:spcBef>
              <a:spcAft>
                <a:spcPts val="0"/>
              </a:spcAft>
              <a:buNone/>
            </a:pPr>
            <a:r>
              <a:rPr b="1" lang="en" sz="800">
                <a:solidFill>
                  <a:srgbClr val="283F91"/>
                </a:solidFill>
                <a:latin typeface="Lato"/>
                <a:ea typeface="Lato"/>
                <a:cs typeface="Lato"/>
                <a:sym typeface="Lato"/>
              </a:rPr>
              <a:t>Increase in Purchase Intent Rate</a:t>
            </a:r>
            <a:r>
              <a:rPr lang="en" sz="800">
                <a:solidFill>
                  <a:srgbClr val="283F91"/>
                </a:solidFill>
                <a:latin typeface="Lato"/>
                <a:ea typeface="Lato"/>
                <a:cs typeface="Lato"/>
                <a:sym typeface="Lato"/>
              </a:rPr>
              <a:t> </a:t>
            </a:r>
            <a:endParaRPr sz="800">
              <a:solidFill>
                <a:srgbClr val="283F91"/>
              </a:solidFill>
              <a:latin typeface="Lato"/>
              <a:ea typeface="Lato"/>
              <a:cs typeface="Lato"/>
              <a:sym typeface="Lato"/>
            </a:endParaRPr>
          </a:p>
          <a:p>
            <a:pPr indent="0" lvl="0" marL="0" rtl="0" algn="ctr">
              <a:lnSpc>
                <a:spcPct val="100000"/>
              </a:lnSpc>
              <a:spcBef>
                <a:spcPts val="0"/>
              </a:spcBef>
              <a:spcAft>
                <a:spcPts val="0"/>
              </a:spcAft>
              <a:buNone/>
            </a:pPr>
            <a:r>
              <a:rPr lang="en" sz="800">
                <a:solidFill>
                  <a:srgbClr val="283F91"/>
                </a:solidFill>
                <a:latin typeface="Lato"/>
                <a:ea typeface="Lato"/>
                <a:cs typeface="Lato"/>
                <a:sym typeface="Lato"/>
              </a:rPr>
              <a:t>from 2022 to 2023</a:t>
            </a:r>
            <a:endParaRPr sz="800">
              <a:solidFill>
                <a:srgbClr val="283F91"/>
              </a:solidFill>
              <a:latin typeface="Lato"/>
              <a:ea typeface="Lato"/>
              <a:cs typeface="Lato"/>
              <a:sym typeface="Lato"/>
            </a:endParaRPr>
          </a:p>
        </p:txBody>
      </p:sp>
      <p:sp>
        <p:nvSpPr>
          <p:cNvPr id="490" name="Google Shape;490;p74"/>
          <p:cNvSpPr/>
          <p:nvPr/>
        </p:nvSpPr>
        <p:spPr>
          <a:xfrm>
            <a:off x="5315150" y="3115350"/>
            <a:ext cx="1778100" cy="636600"/>
          </a:xfrm>
          <a:prstGeom prst="roundRect">
            <a:avLst>
              <a:gd fmla="val 5308" name="adj"/>
            </a:avLst>
          </a:prstGeom>
          <a:solidFill>
            <a:srgbClr val="FFFFFF"/>
          </a:solidFill>
          <a:ln cap="flat" cmpd="sng" w="9525">
            <a:solidFill>
              <a:srgbClr val="3552BF"/>
            </a:solidFill>
            <a:prstDash val="solid"/>
            <a:round/>
            <a:headEnd len="sm" w="sm" type="none"/>
            <a:tailEnd len="sm" w="sm" type="none"/>
          </a:ln>
          <a:effectLst>
            <a:outerShdw blurRad="42863" rotWithShape="0" algn="bl" dir="5400000" dist="19050">
              <a:srgbClr val="000000">
                <a:alpha val="20000"/>
              </a:srgbClr>
            </a:outerShdw>
          </a:effectLst>
        </p:spPr>
        <p:txBody>
          <a:bodyPr anchorCtr="0" anchor="ctr" bIns="91425" lIns="91425" spcFirstLastPara="1" rIns="91425" wrap="square" tIns="45700">
            <a:noAutofit/>
          </a:bodyPr>
          <a:lstStyle/>
          <a:p>
            <a:pPr indent="0" lvl="0" marL="0" rtl="0" algn="ctr">
              <a:lnSpc>
                <a:spcPct val="100000"/>
              </a:lnSpc>
              <a:spcBef>
                <a:spcPts val="0"/>
              </a:spcBef>
              <a:spcAft>
                <a:spcPts val="0"/>
              </a:spcAft>
              <a:buNone/>
            </a:pPr>
            <a:r>
              <a:rPr b="1" lang="en" sz="1500">
                <a:solidFill>
                  <a:srgbClr val="283F91"/>
                </a:solidFill>
                <a:latin typeface="Lato"/>
                <a:ea typeface="Lato"/>
                <a:cs typeface="Lato"/>
                <a:sym typeface="Lato"/>
              </a:rPr>
              <a:t>19.6%</a:t>
            </a:r>
            <a:endParaRPr b="1" sz="1500">
              <a:solidFill>
                <a:srgbClr val="283F91"/>
              </a:solidFill>
              <a:latin typeface="Lato"/>
              <a:ea typeface="Lato"/>
              <a:cs typeface="Lato"/>
              <a:sym typeface="Lato"/>
            </a:endParaRPr>
          </a:p>
          <a:p>
            <a:pPr indent="0" lvl="0" marL="0" rtl="0" algn="ctr">
              <a:lnSpc>
                <a:spcPct val="100000"/>
              </a:lnSpc>
              <a:spcBef>
                <a:spcPts val="0"/>
              </a:spcBef>
              <a:spcAft>
                <a:spcPts val="0"/>
              </a:spcAft>
              <a:buNone/>
            </a:pPr>
            <a:r>
              <a:rPr b="1" lang="en" sz="800">
                <a:solidFill>
                  <a:srgbClr val="283F91"/>
                </a:solidFill>
                <a:latin typeface="Lato"/>
                <a:ea typeface="Lato"/>
                <a:cs typeface="Lato"/>
                <a:sym typeface="Lato"/>
              </a:rPr>
              <a:t>Of Purchase Intent Clicks show </a:t>
            </a:r>
            <a:endParaRPr b="1" sz="800">
              <a:solidFill>
                <a:srgbClr val="283F91"/>
              </a:solidFill>
              <a:latin typeface="Lato"/>
              <a:ea typeface="Lato"/>
              <a:cs typeface="Lato"/>
              <a:sym typeface="Lato"/>
            </a:endParaRPr>
          </a:p>
          <a:p>
            <a:pPr indent="0" lvl="0" marL="0" rtl="0" algn="ctr">
              <a:lnSpc>
                <a:spcPct val="100000"/>
              </a:lnSpc>
              <a:spcBef>
                <a:spcPts val="0"/>
              </a:spcBef>
              <a:spcAft>
                <a:spcPts val="0"/>
              </a:spcAft>
              <a:buNone/>
            </a:pPr>
            <a:r>
              <a:rPr lang="en" sz="800">
                <a:solidFill>
                  <a:srgbClr val="283F91"/>
                </a:solidFill>
                <a:latin typeface="Lato"/>
                <a:ea typeface="Lato"/>
                <a:cs typeface="Lato"/>
                <a:sym typeface="Lato"/>
              </a:rPr>
              <a:t>offline purchase intent interest</a:t>
            </a:r>
            <a:endParaRPr sz="800">
              <a:solidFill>
                <a:srgbClr val="283F91"/>
              </a:solidFill>
              <a:latin typeface="Lato"/>
              <a:ea typeface="Lato"/>
              <a:cs typeface="Lato"/>
              <a:sym typeface="Lato"/>
            </a:endParaRPr>
          </a:p>
        </p:txBody>
      </p:sp>
      <p:grpSp>
        <p:nvGrpSpPr>
          <p:cNvPr id="491" name="Google Shape;491;p74"/>
          <p:cNvGrpSpPr/>
          <p:nvPr/>
        </p:nvGrpSpPr>
        <p:grpSpPr>
          <a:xfrm>
            <a:off x="7167755" y="1309634"/>
            <a:ext cx="1778001" cy="3160930"/>
            <a:chOff x="7051480" y="589609"/>
            <a:chExt cx="1778001" cy="3160930"/>
          </a:xfrm>
        </p:grpSpPr>
        <p:pic>
          <p:nvPicPr>
            <p:cNvPr id="492" name="Google Shape;492;p74"/>
            <p:cNvPicPr preferRelativeResize="0"/>
            <p:nvPr/>
          </p:nvPicPr>
          <p:blipFill rotWithShape="1">
            <a:blip r:embed="rId4">
              <a:alphaModFix/>
            </a:blip>
            <a:srcRect b="0" l="327" r="317" t="0"/>
            <a:stretch/>
          </p:blipFill>
          <p:spPr>
            <a:xfrm>
              <a:off x="7317084" y="771310"/>
              <a:ext cx="1246800" cy="2721000"/>
            </a:xfrm>
            <a:prstGeom prst="roundRect">
              <a:avLst>
                <a:gd fmla="val 4403" name="adj"/>
              </a:avLst>
            </a:prstGeom>
            <a:noFill/>
            <a:ln>
              <a:noFill/>
            </a:ln>
          </p:spPr>
        </p:pic>
        <p:pic>
          <p:nvPicPr>
            <p:cNvPr id="493" name="Google Shape;493;p74"/>
            <p:cNvPicPr preferRelativeResize="0"/>
            <p:nvPr/>
          </p:nvPicPr>
          <p:blipFill>
            <a:blip r:embed="rId5">
              <a:alphaModFix/>
            </a:blip>
            <a:stretch>
              <a:fillRect/>
            </a:stretch>
          </p:blipFill>
          <p:spPr>
            <a:xfrm>
              <a:off x="7051480" y="589609"/>
              <a:ext cx="1778001" cy="3160930"/>
            </a:xfrm>
            <a:prstGeom prst="rect">
              <a:avLst/>
            </a:prstGeom>
            <a:noFill/>
            <a:ln>
              <a:noFill/>
            </a:ln>
          </p:spPr>
        </p:pic>
      </p:grpSp>
      <p:pic>
        <p:nvPicPr>
          <p:cNvPr id="494" name="Google Shape;494;p74"/>
          <p:cNvPicPr preferRelativeResize="0"/>
          <p:nvPr/>
        </p:nvPicPr>
        <p:blipFill rotWithShape="1">
          <a:blip r:embed="rId6">
            <a:alphaModFix/>
          </a:blip>
          <a:srcRect b="6864" l="0" r="0" t="3288"/>
          <a:stretch/>
        </p:blipFill>
        <p:spPr>
          <a:xfrm>
            <a:off x="1185138" y="3552957"/>
            <a:ext cx="2549156" cy="1590543"/>
          </a:xfrm>
          <a:prstGeom prst="rect">
            <a:avLst/>
          </a:prstGeom>
          <a:noFill/>
          <a:ln>
            <a:noFill/>
          </a:ln>
        </p:spPr>
      </p:pic>
      <p:pic>
        <p:nvPicPr>
          <p:cNvPr id="495" name="Google Shape;495;p74"/>
          <p:cNvPicPr preferRelativeResize="0"/>
          <p:nvPr/>
        </p:nvPicPr>
        <p:blipFill rotWithShape="1">
          <a:blip r:embed="rId7">
            <a:alphaModFix/>
          </a:blip>
          <a:srcRect b="10570" l="0" r="0" t="0"/>
          <a:stretch/>
        </p:blipFill>
        <p:spPr>
          <a:xfrm>
            <a:off x="974477" y="3471550"/>
            <a:ext cx="2970450" cy="1671949"/>
          </a:xfrm>
          <a:prstGeom prst="rect">
            <a:avLst/>
          </a:prstGeom>
          <a:noFill/>
          <a:ln>
            <a:noFill/>
          </a:ln>
        </p:spPr>
      </p:pic>
      <p:pic>
        <p:nvPicPr>
          <p:cNvPr id="496" name="Google Shape;496;p74">
            <a:hlinkClick r:id="rId8"/>
          </p:cNvPr>
          <p:cNvPicPr preferRelativeResize="0"/>
          <p:nvPr/>
        </p:nvPicPr>
        <p:blipFill>
          <a:blip r:embed="rId9">
            <a:alphaModFix/>
          </a:blip>
          <a:stretch>
            <a:fillRect/>
          </a:stretch>
        </p:blipFill>
        <p:spPr>
          <a:xfrm>
            <a:off x="408625" y="4717278"/>
            <a:ext cx="414150" cy="150322"/>
          </a:xfrm>
          <a:prstGeom prst="rect">
            <a:avLst/>
          </a:prstGeom>
          <a:noFill/>
          <a:ln>
            <a:noFill/>
          </a:ln>
        </p:spPr>
      </p:pic>
      <p:sp>
        <p:nvSpPr>
          <p:cNvPr id="497" name="Google Shape;497;p74">
            <a:hlinkClick r:id="rId10"/>
          </p:cNvPr>
          <p:cNvSpPr/>
          <p:nvPr/>
        </p:nvSpPr>
        <p:spPr>
          <a:xfrm>
            <a:off x="5315150" y="4011025"/>
            <a:ext cx="1778100" cy="3135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accent2"/>
                </a:solidFill>
                <a:uFill>
                  <a:noFill/>
                </a:uFill>
                <a:latin typeface="Lato"/>
                <a:ea typeface="Lato"/>
                <a:cs typeface="Lato"/>
                <a:sym typeface="Lato"/>
                <a:hlinkClick r:id="rId11">
                  <a:extLst>
                    <a:ext uri="{A12FA001-AC4F-418D-AE19-62706E023703}">
                      <ahyp:hlinkClr val="tx"/>
                    </a:ext>
                  </a:extLst>
                </a:hlinkClick>
              </a:rPr>
              <a:t>READ CASE STUDY</a:t>
            </a:r>
            <a:endParaRPr b="1" sz="1000">
              <a:solidFill>
                <a:schemeClr val="accent2"/>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75"/>
          <p:cNvSpPr/>
          <p:nvPr/>
        </p:nvSpPr>
        <p:spPr>
          <a:xfrm>
            <a:off x="372150" y="1711575"/>
            <a:ext cx="2904600" cy="25503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503" name="Google Shape;503;p75"/>
          <p:cNvSpPr txBox="1"/>
          <p:nvPr/>
        </p:nvSpPr>
        <p:spPr>
          <a:xfrm>
            <a:off x="321450" y="468550"/>
            <a:ext cx="3006000" cy="104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accent1"/>
                </a:solidFill>
                <a:latin typeface="Lato"/>
                <a:ea typeface="Lato"/>
                <a:cs typeface="Lato"/>
                <a:sym typeface="Lato"/>
              </a:rPr>
              <a:t>2. Increase Convenience</a:t>
            </a:r>
            <a:endParaRPr b="1" sz="1100">
              <a:solidFill>
                <a:schemeClr val="accent1"/>
              </a:solidFill>
              <a:latin typeface="Lato"/>
              <a:ea typeface="Lato"/>
              <a:cs typeface="Lato"/>
              <a:sym typeface="Lato"/>
            </a:endParaRPr>
          </a:p>
          <a:p>
            <a:pPr indent="0" lvl="0" marL="0" rtl="0" algn="l">
              <a:lnSpc>
                <a:spcPct val="115000"/>
              </a:lnSpc>
              <a:spcBef>
                <a:spcPts val="1000"/>
              </a:spcBef>
              <a:spcAft>
                <a:spcPts val="0"/>
              </a:spcAft>
              <a:buNone/>
            </a:pPr>
            <a:r>
              <a:rPr lang="en" sz="1050">
                <a:solidFill>
                  <a:schemeClr val="dk1"/>
                </a:solidFill>
                <a:latin typeface="Lato"/>
                <a:ea typeface="Lato"/>
                <a:cs typeface="Lato"/>
                <a:sym typeface="Lato"/>
              </a:rPr>
              <a:t>Let your shoppers complete their purchase at any of their preferred retailers - in addition to your DTC store (if you have one).</a:t>
            </a:r>
            <a:endParaRPr sz="1050">
              <a:solidFill>
                <a:schemeClr val="dk1"/>
              </a:solidFill>
              <a:latin typeface="Lato"/>
              <a:ea typeface="Lato"/>
              <a:cs typeface="Lato"/>
              <a:sym typeface="Lato"/>
            </a:endParaRPr>
          </a:p>
        </p:txBody>
      </p:sp>
      <p:pic>
        <p:nvPicPr>
          <p:cNvPr id="504" name="Google Shape;504;p75">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505" name="Google Shape;505;p75"/>
          <p:cNvSpPr/>
          <p:nvPr/>
        </p:nvSpPr>
        <p:spPr>
          <a:xfrm>
            <a:off x="3792475" y="3058500"/>
            <a:ext cx="5351400" cy="208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06" name="Google Shape;506;p75"/>
          <p:cNvSpPr/>
          <p:nvPr/>
        </p:nvSpPr>
        <p:spPr>
          <a:xfrm>
            <a:off x="3792250" y="0"/>
            <a:ext cx="5351400" cy="3058500"/>
          </a:xfrm>
          <a:prstGeom prst="rect">
            <a:avLst/>
          </a:prstGeom>
          <a:solidFill>
            <a:srgbClr val="3552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07" name="Google Shape;507;p75"/>
          <p:cNvSpPr txBox="1"/>
          <p:nvPr/>
        </p:nvSpPr>
        <p:spPr>
          <a:xfrm>
            <a:off x="4196575" y="468550"/>
            <a:ext cx="4543200" cy="147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100"/>
              </a:spcBef>
              <a:spcAft>
                <a:spcPts val="0"/>
              </a:spcAft>
              <a:buClr>
                <a:schemeClr val="dk1"/>
              </a:buClr>
              <a:buSzPts val="1100"/>
              <a:buFont typeface="Arial"/>
              <a:buNone/>
            </a:pPr>
            <a:r>
              <a:rPr b="1" lang="en" sz="1050">
                <a:solidFill>
                  <a:schemeClr val="lt1"/>
                </a:solidFill>
                <a:latin typeface="Lato"/>
                <a:ea typeface="Lato"/>
                <a:cs typeface="Lato"/>
                <a:sym typeface="Lato"/>
              </a:rPr>
              <a:t>Driving sales wherever the consumers prefer to shop</a:t>
            </a:r>
            <a:endParaRPr sz="1100">
              <a:solidFill>
                <a:schemeClr val="lt1"/>
              </a:solidFill>
              <a:latin typeface="Lato"/>
              <a:ea typeface="Lato"/>
              <a:cs typeface="Lato"/>
              <a:sym typeface="Lato"/>
            </a:endParaRPr>
          </a:p>
          <a:p>
            <a:pPr indent="0" lvl="0" marL="0" rtl="0" algn="l">
              <a:lnSpc>
                <a:spcPct val="115000"/>
              </a:lnSpc>
              <a:spcBef>
                <a:spcPts val="1100"/>
              </a:spcBef>
              <a:spcAft>
                <a:spcPts val="0"/>
              </a:spcAft>
              <a:buClr>
                <a:schemeClr val="dk1"/>
              </a:buClr>
              <a:buSzPts val="1100"/>
              <a:buFont typeface="Arial"/>
              <a:buNone/>
            </a:pPr>
            <a:r>
              <a:rPr lang="en" sz="1050">
                <a:solidFill>
                  <a:schemeClr val="lt1"/>
                </a:solidFill>
                <a:latin typeface="Lato"/>
                <a:ea typeface="Lato"/>
                <a:cs typeface="Lato"/>
                <a:sym typeface="Lato"/>
              </a:rPr>
              <a:t>ZEGO food brand caters to diverse consumer shopping preferences by seamlessly integrating the Where-to-Buy solution onto their Product Detail Pages (PDP). This allows consumers who prefer not to purchase directly from their e-shop to conveniently explore and select from available online retailers or locate nearby physical stores offering their products.</a:t>
            </a:r>
            <a:endParaRPr>
              <a:solidFill>
                <a:schemeClr val="lt1"/>
              </a:solidFill>
              <a:latin typeface="Lato"/>
              <a:ea typeface="Lato"/>
              <a:cs typeface="Lato"/>
              <a:sym typeface="Lato"/>
            </a:endParaRPr>
          </a:p>
        </p:txBody>
      </p:sp>
      <p:pic>
        <p:nvPicPr>
          <p:cNvPr id="508" name="Google Shape;508;p75"/>
          <p:cNvPicPr preferRelativeResize="0"/>
          <p:nvPr/>
        </p:nvPicPr>
        <p:blipFill rotWithShape="1">
          <a:blip r:embed="rId5">
            <a:alphaModFix/>
          </a:blip>
          <a:srcRect b="0" l="20070" r="0" t="0"/>
          <a:stretch/>
        </p:blipFill>
        <p:spPr>
          <a:xfrm>
            <a:off x="372150" y="1915871"/>
            <a:ext cx="1356677" cy="453304"/>
          </a:xfrm>
          <a:prstGeom prst="rect">
            <a:avLst/>
          </a:prstGeom>
          <a:noFill/>
          <a:ln>
            <a:noFill/>
          </a:ln>
        </p:spPr>
      </p:pic>
      <p:pic>
        <p:nvPicPr>
          <p:cNvPr id="509" name="Google Shape;509;p75"/>
          <p:cNvPicPr preferRelativeResize="0"/>
          <p:nvPr/>
        </p:nvPicPr>
        <p:blipFill rotWithShape="1">
          <a:blip r:embed="rId6">
            <a:alphaModFix/>
          </a:blip>
          <a:srcRect b="0" l="592" r="583" t="0"/>
          <a:stretch/>
        </p:blipFill>
        <p:spPr>
          <a:xfrm>
            <a:off x="560175" y="3855776"/>
            <a:ext cx="907325" cy="212325"/>
          </a:xfrm>
          <a:prstGeom prst="rect">
            <a:avLst/>
          </a:prstGeom>
          <a:noFill/>
          <a:ln>
            <a:noFill/>
          </a:ln>
        </p:spPr>
      </p:pic>
      <p:sp>
        <p:nvSpPr>
          <p:cNvPr id="510" name="Google Shape;510;p75"/>
          <p:cNvSpPr txBox="1"/>
          <p:nvPr/>
        </p:nvSpPr>
        <p:spPr>
          <a:xfrm>
            <a:off x="462600" y="2430113"/>
            <a:ext cx="2723700" cy="1364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i="1" lang="en" sz="1050">
                <a:solidFill>
                  <a:schemeClr val="dk1"/>
                </a:solidFill>
                <a:latin typeface="Lato"/>
                <a:ea typeface="Lato"/>
                <a:cs typeface="Lato"/>
                <a:sym typeface="Lato"/>
              </a:rPr>
              <a:t>"I realized along the way that nothing's changed over the past 23 decades, in the sense that you're following a shopper. You're meeting a shopper where they want to engage, where they want to find your products."</a:t>
            </a:r>
            <a:endParaRPr i="1" sz="1050">
              <a:solidFill>
                <a:schemeClr val="dk1"/>
              </a:solidFill>
              <a:latin typeface="Lato"/>
              <a:ea typeface="Lato"/>
              <a:cs typeface="Lato"/>
              <a:sym typeface="Lato"/>
            </a:endParaRPr>
          </a:p>
          <a:p>
            <a:pPr indent="0" lvl="0" marL="0" rtl="0" algn="l">
              <a:lnSpc>
                <a:spcPct val="100000"/>
              </a:lnSpc>
              <a:spcBef>
                <a:spcPts val="500"/>
              </a:spcBef>
              <a:spcAft>
                <a:spcPts val="0"/>
              </a:spcAft>
              <a:buNone/>
            </a:pPr>
            <a:r>
              <a:rPr b="1" lang="en" sz="1000">
                <a:solidFill>
                  <a:schemeClr val="dk1"/>
                </a:solidFill>
                <a:latin typeface="Lato"/>
                <a:ea typeface="Lato"/>
                <a:cs typeface="Lato"/>
                <a:sym typeface="Lato"/>
              </a:rPr>
              <a:t>- Eric Tarnowski, Vice President, </a:t>
            </a:r>
            <a:br>
              <a:rPr b="1" lang="en" sz="1000">
                <a:solidFill>
                  <a:schemeClr val="dk1"/>
                </a:solidFill>
                <a:latin typeface="Lato"/>
                <a:ea typeface="Lato"/>
                <a:cs typeface="Lato"/>
                <a:sym typeface="Lato"/>
              </a:rPr>
            </a:br>
            <a:r>
              <a:rPr b="1" lang="en" sz="1000">
                <a:solidFill>
                  <a:schemeClr val="dk1"/>
                </a:solidFill>
                <a:latin typeface="Lato"/>
                <a:ea typeface="Lato"/>
                <a:cs typeface="Lato"/>
                <a:sym typeface="Lato"/>
              </a:rPr>
              <a:t>Connected Commerce</a:t>
            </a:r>
            <a:endParaRPr b="1" sz="1000">
              <a:solidFill>
                <a:schemeClr val="dk1"/>
              </a:solidFill>
              <a:latin typeface="Lato"/>
              <a:ea typeface="Lato"/>
              <a:cs typeface="Lato"/>
              <a:sym typeface="Lato"/>
            </a:endParaRPr>
          </a:p>
        </p:txBody>
      </p:sp>
      <p:pic>
        <p:nvPicPr>
          <p:cNvPr id="511" name="Google Shape;511;p75"/>
          <p:cNvPicPr preferRelativeResize="0"/>
          <p:nvPr/>
        </p:nvPicPr>
        <p:blipFill rotWithShape="1">
          <a:blip r:embed="rId7">
            <a:alphaModFix amt="47000"/>
          </a:blip>
          <a:srcRect b="10" l="18139" r="61303" t="0"/>
          <a:stretch/>
        </p:blipFill>
        <p:spPr>
          <a:xfrm flipH="1" rot="5400000">
            <a:off x="5414924" y="1421299"/>
            <a:ext cx="2099526" cy="5344875"/>
          </a:xfrm>
          <a:prstGeom prst="rect">
            <a:avLst/>
          </a:prstGeom>
          <a:noFill/>
          <a:ln>
            <a:noFill/>
          </a:ln>
        </p:spPr>
      </p:pic>
      <p:sp>
        <p:nvSpPr>
          <p:cNvPr id="512" name="Google Shape;512;p75">
            <a:hlinkClick r:id="rId8"/>
          </p:cNvPr>
          <p:cNvSpPr/>
          <p:nvPr/>
        </p:nvSpPr>
        <p:spPr>
          <a:xfrm>
            <a:off x="1968800" y="1985775"/>
            <a:ext cx="1094100" cy="313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uFill>
                  <a:noFill/>
                </a:uFill>
                <a:latin typeface="Lato"/>
                <a:ea typeface="Lato"/>
                <a:cs typeface="Lato"/>
                <a:sym typeface="Lato"/>
                <a:hlinkClick r:id="rId9">
                  <a:extLst>
                    <a:ext uri="{A12FA001-AC4F-418D-AE19-62706E023703}">
                      <ahyp:hlinkClr val="tx"/>
                    </a:ext>
                  </a:extLst>
                </a:hlinkClick>
              </a:rPr>
              <a:t>LISTEN NOW</a:t>
            </a:r>
            <a:endParaRPr b="1" sz="1000">
              <a:solidFill>
                <a:schemeClr val="lt1"/>
              </a:solidFill>
              <a:latin typeface="Lato"/>
              <a:ea typeface="Lato"/>
              <a:cs typeface="Lato"/>
              <a:sym typeface="Lato"/>
            </a:endParaRPr>
          </a:p>
        </p:txBody>
      </p:sp>
      <p:grpSp>
        <p:nvGrpSpPr>
          <p:cNvPr id="513" name="Google Shape;513;p75"/>
          <p:cNvGrpSpPr/>
          <p:nvPr/>
        </p:nvGrpSpPr>
        <p:grpSpPr>
          <a:xfrm>
            <a:off x="4755468" y="2106248"/>
            <a:ext cx="3424956" cy="2155639"/>
            <a:chOff x="5167354" y="1480950"/>
            <a:chExt cx="3466204" cy="2181600"/>
          </a:xfrm>
        </p:grpSpPr>
        <p:pic>
          <p:nvPicPr>
            <p:cNvPr id="514" name="Google Shape;514;p75"/>
            <p:cNvPicPr preferRelativeResize="0"/>
            <p:nvPr/>
          </p:nvPicPr>
          <p:blipFill rotWithShape="1">
            <a:blip r:embed="rId10">
              <a:alphaModFix/>
            </a:blip>
            <a:srcRect b="0" l="0" r="0" t="0"/>
            <a:stretch/>
          </p:blipFill>
          <p:spPr>
            <a:xfrm>
              <a:off x="5167354" y="1480950"/>
              <a:ext cx="3466204" cy="2181600"/>
            </a:xfrm>
            <a:prstGeom prst="rect">
              <a:avLst/>
            </a:prstGeom>
            <a:noFill/>
            <a:ln>
              <a:noFill/>
            </a:ln>
          </p:spPr>
        </p:pic>
        <p:pic>
          <p:nvPicPr>
            <p:cNvPr id="515" name="Google Shape;515;p75"/>
            <p:cNvPicPr preferRelativeResize="0"/>
            <p:nvPr/>
          </p:nvPicPr>
          <p:blipFill rotWithShape="1">
            <a:blip r:embed="rId11">
              <a:alphaModFix/>
            </a:blip>
            <a:srcRect b="0" l="7933" r="7933" t="0"/>
            <a:stretch/>
          </p:blipFill>
          <p:spPr>
            <a:xfrm>
              <a:off x="5413189" y="1575935"/>
              <a:ext cx="2974593" cy="1916278"/>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6"/>
          <p:cNvSpPr/>
          <p:nvPr/>
        </p:nvSpPr>
        <p:spPr>
          <a:xfrm>
            <a:off x="3908475" y="0"/>
            <a:ext cx="52356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521" name="Google Shape;521;p76">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pic>
        <p:nvPicPr>
          <p:cNvPr id="522" name="Google Shape;522;p76"/>
          <p:cNvPicPr preferRelativeResize="0"/>
          <p:nvPr/>
        </p:nvPicPr>
        <p:blipFill rotWithShape="1">
          <a:blip r:embed="rId5">
            <a:alphaModFix amt="47000"/>
          </a:blip>
          <a:srcRect b="0" l="0" r="49939" t="0"/>
          <a:stretch/>
        </p:blipFill>
        <p:spPr>
          <a:xfrm flipH="1" rot="5400000">
            <a:off x="4015087" y="-113863"/>
            <a:ext cx="5015100" cy="5242825"/>
          </a:xfrm>
          <a:prstGeom prst="rect">
            <a:avLst/>
          </a:prstGeom>
          <a:noFill/>
          <a:ln>
            <a:noFill/>
          </a:ln>
        </p:spPr>
      </p:pic>
      <p:sp>
        <p:nvSpPr>
          <p:cNvPr id="523" name="Google Shape;523;p76"/>
          <p:cNvSpPr txBox="1"/>
          <p:nvPr/>
        </p:nvSpPr>
        <p:spPr>
          <a:xfrm>
            <a:off x="290600" y="355950"/>
            <a:ext cx="3341700" cy="364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accent1"/>
                </a:solidFill>
                <a:latin typeface="Lato"/>
                <a:ea typeface="Lato"/>
                <a:cs typeface="Lato"/>
                <a:sym typeface="Lato"/>
              </a:rPr>
              <a:t>3. Reduce Clicks</a:t>
            </a:r>
            <a:endParaRPr b="1" sz="1100">
              <a:solidFill>
                <a:schemeClr val="accent1"/>
              </a:solidFill>
              <a:latin typeface="Lato"/>
              <a:ea typeface="Lato"/>
              <a:cs typeface="Lato"/>
              <a:sym typeface="Lato"/>
            </a:endParaRPr>
          </a:p>
          <a:p>
            <a:pPr indent="0" lvl="0" marL="0" rtl="0" algn="l">
              <a:lnSpc>
                <a:spcPct val="115000"/>
              </a:lnSpc>
              <a:spcBef>
                <a:spcPts val="1000"/>
              </a:spcBef>
              <a:spcAft>
                <a:spcPts val="0"/>
              </a:spcAft>
              <a:buNone/>
            </a:pPr>
            <a:r>
              <a:rPr lang="en" sz="1050">
                <a:solidFill>
                  <a:schemeClr val="dk1"/>
                </a:solidFill>
                <a:latin typeface="Lato"/>
                <a:ea typeface="Lato"/>
                <a:cs typeface="Lato"/>
                <a:sym typeface="Lato"/>
              </a:rPr>
              <a:t>Display both online and in-store checkout options within one user interface/design. You can make the checkout options quickly accessible from any page via a sticky ‘Buy now’ CTA button that is always on. You can also embed your Where-to-Buy solution directly into your product pages, to display it instantly, thereby further shortening the path to purchase.</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Some brands enhance these methods by providing a dedicated Where-to-Buy page on their website, showcasing their product catalog with advanced filters. This allows visitors to easily select product types and variants, and view available checkout options for their chosen items. The page can also be used as a destination to redirect consumers from marketing campaigns to a shop-alike environment on your website.</a:t>
            </a:r>
            <a:endParaRPr sz="1050">
              <a:solidFill>
                <a:schemeClr val="dk1"/>
              </a:solidFill>
              <a:latin typeface="Lato"/>
              <a:ea typeface="Lato"/>
              <a:cs typeface="Lato"/>
              <a:sym typeface="Lato"/>
            </a:endParaRPr>
          </a:p>
        </p:txBody>
      </p:sp>
      <p:sp>
        <p:nvSpPr>
          <p:cNvPr id="524" name="Google Shape;524;p76"/>
          <p:cNvSpPr txBox="1"/>
          <p:nvPr/>
        </p:nvSpPr>
        <p:spPr>
          <a:xfrm>
            <a:off x="4237875" y="355950"/>
            <a:ext cx="4576800" cy="146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50">
                <a:solidFill>
                  <a:schemeClr val="lt1"/>
                </a:solidFill>
                <a:latin typeface="Lato"/>
                <a:ea typeface="Lato"/>
                <a:cs typeface="Lato"/>
                <a:sym typeface="Lato"/>
              </a:rPr>
              <a:t>Letting shoppers find and buy your products faster</a:t>
            </a:r>
            <a:endParaRPr b="1" sz="1050">
              <a:solidFill>
                <a:schemeClr val="lt1"/>
              </a:solidFill>
              <a:latin typeface="Lato"/>
              <a:ea typeface="Lato"/>
              <a:cs typeface="Lato"/>
              <a:sym typeface="Lato"/>
            </a:endParaRPr>
          </a:p>
          <a:p>
            <a:pPr indent="0" lvl="0" marL="0" rtl="0" algn="l">
              <a:lnSpc>
                <a:spcPct val="115000"/>
              </a:lnSpc>
              <a:spcBef>
                <a:spcPts val="0"/>
              </a:spcBef>
              <a:spcAft>
                <a:spcPts val="0"/>
              </a:spcAft>
              <a:buNone/>
            </a:pPr>
            <a:r>
              <a:t/>
            </a:r>
            <a:endParaRPr sz="105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lt1"/>
                </a:solidFill>
                <a:latin typeface="Lato"/>
                <a:ea typeface="Lato"/>
                <a:cs typeface="Lato"/>
                <a:sym typeface="Lato"/>
              </a:rPr>
              <a:t>The Krug champagne brand ensures that visitors to their website can access shopping options, in one click, and get redirected to online retailers or guided to nearby stores based on geographic location. The Where-to-Buy solution seamlessly integrates the brand's visual identity, providing customers with a smooth and immersive shopping experience.</a:t>
            </a:r>
            <a:endParaRPr sz="1050">
              <a:solidFill>
                <a:schemeClr val="lt1"/>
              </a:solidFill>
              <a:latin typeface="Lato"/>
              <a:ea typeface="Lato"/>
              <a:cs typeface="Lato"/>
              <a:sym typeface="Lato"/>
            </a:endParaRPr>
          </a:p>
        </p:txBody>
      </p:sp>
      <p:sp>
        <p:nvSpPr>
          <p:cNvPr id="525" name="Google Shape;525;p76"/>
          <p:cNvSpPr/>
          <p:nvPr/>
        </p:nvSpPr>
        <p:spPr>
          <a:xfrm>
            <a:off x="3908475" y="3065750"/>
            <a:ext cx="5235600" cy="2077750"/>
          </a:xfrm>
          <a:prstGeom prst="flowChartManualInput">
            <a:avLst/>
          </a:prstGeom>
          <a:solidFill>
            <a:srgbClr val="3552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526" name="Google Shape;526;p76"/>
          <p:cNvPicPr preferRelativeResize="0"/>
          <p:nvPr/>
        </p:nvPicPr>
        <p:blipFill rotWithShape="1">
          <a:blip r:embed="rId6">
            <a:alphaModFix/>
          </a:blip>
          <a:srcRect b="0" l="0" r="0" t="0"/>
          <a:stretch/>
        </p:blipFill>
        <p:spPr>
          <a:xfrm>
            <a:off x="4854854" y="2238925"/>
            <a:ext cx="3466204" cy="2181600"/>
          </a:xfrm>
          <a:prstGeom prst="rect">
            <a:avLst/>
          </a:prstGeom>
          <a:noFill/>
          <a:ln>
            <a:noFill/>
          </a:ln>
        </p:spPr>
      </p:pic>
      <p:pic>
        <p:nvPicPr>
          <p:cNvPr id="527" name="Google Shape;527;p76"/>
          <p:cNvPicPr preferRelativeResize="0"/>
          <p:nvPr/>
        </p:nvPicPr>
        <p:blipFill rotWithShape="1">
          <a:blip r:embed="rId7">
            <a:alphaModFix/>
          </a:blip>
          <a:srcRect b="0" l="15867" r="0" t="0"/>
          <a:stretch/>
        </p:blipFill>
        <p:spPr>
          <a:xfrm>
            <a:off x="5100689" y="2333910"/>
            <a:ext cx="2974593" cy="19162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77">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533" name="Google Shape;533;p77"/>
          <p:cNvSpPr txBox="1"/>
          <p:nvPr/>
        </p:nvSpPr>
        <p:spPr>
          <a:xfrm>
            <a:off x="305125" y="537550"/>
            <a:ext cx="3363600" cy="141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Clr>
                <a:schemeClr val="dk1"/>
              </a:buClr>
              <a:buSzPts val="1100"/>
              <a:buFont typeface="Arial"/>
              <a:buNone/>
            </a:pPr>
            <a:r>
              <a:rPr b="1" lang="en" sz="1050">
                <a:solidFill>
                  <a:schemeClr val="dk1"/>
                </a:solidFill>
                <a:latin typeface="Lato"/>
                <a:ea typeface="Lato"/>
                <a:cs typeface="Lato"/>
                <a:sym typeface="Lato"/>
              </a:rPr>
              <a:t>Accelerating checkout from product detail pages</a:t>
            </a:r>
            <a:endParaRPr sz="1050">
              <a:solidFill>
                <a:schemeClr val="dk1"/>
              </a:solidFill>
              <a:latin typeface="Lato"/>
              <a:ea typeface="Lato"/>
              <a:cs typeface="Lato"/>
              <a:sym typeface="Lato"/>
            </a:endParaRPr>
          </a:p>
          <a:p>
            <a:pPr indent="0" lvl="0" marL="0" rtl="0" algn="l">
              <a:lnSpc>
                <a:spcPct val="115000"/>
              </a:lnSpc>
              <a:spcBef>
                <a:spcPts val="1100"/>
              </a:spcBef>
              <a:spcAft>
                <a:spcPts val="0"/>
              </a:spcAft>
              <a:buNone/>
            </a:pPr>
            <a:r>
              <a:rPr lang="en" sz="1050">
                <a:solidFill>
                  <a:schemeClr val="dk1"/>
                </a:solidFill>
                <a:latin typeface="Lato"/>
                <a:ea typeface="Lato"/>
                <a:cs typeface="Lato"/>
                <a:sym typeface="Lato"/>
              </a:rPr>
              <a:t>On the product pages of Neutrogena skincare brand in Spain, consumers immediately visualize different shopping options. Visitors have the choice to check out with online retailers or use a separate tab to locate the nearest offline stores.</a:t>
            </a:r>
            <a:endParaRPr sz="1050">
              <a:solidFill>
                <a:schemeClr val="dk1"/>
              </a:solidFill>
              <a:latin typeface="Lato"/>
              <a:ea typeface="Lato"/>
              <a:cs typeface="Lato"/>
              <a:sym typeface="Lato"/>
            </a:endParaRPr>
          </a:p>
        </p:txBody>
      </p:sp>
      <p:pic>
        <p:nvPicPr>
          <p:cNvPr id="534" name="Google Shape;534;p77"/>
          <p:cNvPicPr preferRelativeResize="0"/>
          <p:nvPr/>
        </p:nvPicPr>
        <p:blipFill rotWithShape="1">
          <a:blip r:embed="rId5">
            <a:alphaModFix/>
          </a:blip>
          <a:srcRect b="0" l="0" r="0" t="0"/>
          <a:stretch/>
        </p:blipFill>
        <p:spPr>
          <a:xfrm>
            <a:off x="305129" y="2115100"/>
            <a:ext cx="3466204" cy="2181600"/>
          </a:xfrm>
          <a:prstGeom prst="rect">
            <a:avLst/>
          </a:prstGeom>
          <a:noFill/>
          <a:ln>
            <a:noFill/>
          </a:ln>
        </p:spPr>
      </p:pic>
      <p:pic>
        <p:nvPicPr>
          <p:cNvPr id="535" name="Google Shape;535;p77"/>
          <p:cNvPicPr preferRelativeResize="0"/>
          <p:nvPr/>
        </p:nvPicPr>
        <p:blipFill rotWithShape="1">
          <a:blip r:embed="rId6">
            <a:alphaModFix/>
          </a:blip>
          <a:srcRect b="0" l="9382" r="9382" t="0"/>
          <a:stretch/>
        </p:blipFill>
        <p:spPr>
          <a:xfrm>
            <a:off x="550964" y="2210085"/>
            <a:ext cx="2974593" cy="1916278"/>
          </a:xfrm>
          <a:prstGeom prst="rect">
            <a:avLst/>
          </a:prstGeom>
          <a:noFill/>
          <a:ln>
            <a:noFill/>
          </a:ln>
        </p:spPr>
      </p:pic>
      <p:grpSp>
        <p:nvGrpSpPr>
          <p:cNvPr id="536" name="Google Shape;536;p77"/>
          <p:cNvGrpSpPr/>
          <p:nvPr/>
        </p:nvGrpSpPr>
        <p:grpSpPr>
          <a:xfrm>
            <a:off x="4278938" y="0"/>
            <a:ext cx="4865175" cy="5143500"/>
            <a:chOff x="4278900" y="0"/>
            <a:chExt cx="4865175" cy="5143500"/>
          </a:xfrm>
        </p:grpSpPr>
        <p:sp>
          <p:nvSpPr>
            <p:cNvPr id="537" name="Google Shape;537;p77"/>
            <p:cNvSpPr/>
            <p:nvPr/>
          </p:nvSpPr>
          <p:spPr>
            <a:xfrm>
              <a:off x="4278975" y="0"/>
              <a:ext cx="4865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538" name="Google Shape;538;p77"/>
            <p:cNvPicPr preferRelativeResize="0"/>
            <p:nvPr/>
          </p:nvPicPr>
          <p:blipFill rotWithShape="1">
            <a:blip r:embed="rId7">
              <a:alphaModFix amt="33000"/>
            </a:blip>
            <a:srcRect b="7932" l="20100" r="36183" t="22723"/>
            <a:stretch/>
          </p:blipFill>
          <p:spPr>
            <a:xfrm>
              <a:off x="4278900" y="0"/>
              <a:ext cx="4865101" cy="5143497"/>
            </a:xfrm>
            <a:prstGeom prst="rect">
              <a:avLst/>
            </a:prstGeom>
            <a:noFill/>
            <a:ln>
              <a:noFill/>
            </a:ln>
          </p:spPr>
        </p:pic>
      </p:grpSp>
      <p:pic>
        <p:nvPicPr>
          <p:cNvPr id="539" name="Google Shape;539;p77"/>
          <p:cNvPicPr preferRelativeResize="0"/>
          <p:nvPr/>
        </p:nvPicPr>
        <p:blipFill>
          <a:blip r:embed="rId8">
            <a:alphaModFix/>
          </a:blip>
          <a:stretch>
            <a:fillRect/>
          </a:stretch>
        </p:blipFill>
        <p:spPr>
          <a:xfrm>
            <a:off x="6124900" y="1448798"/>
            <a:ext cx="241450" cy="241450"/>
          </a:xfrm>
          <a:prstGeom prst="rect">
            <a:avLst/>
          </a:prstGeom>
          <a:noFill/>
          <a:ln>
            <a:noFill/>
          </a:ln>
        </p:spPr>
      </p:pic>
      <p:grpSp>
        <p:nvGrpSpPr>
          <p:cNvPr id="540" name="Google Shape;540;p77"/>
          <p:cNvGrpSpPr/>
          <p:nvPr/>
        </p:nvGrpSpPr>
        <p:grpSpPr>
          <a:xfrm>
            <a:off x="4871038" y="1319125"/>
            <a:ext cx="3681013" cy="2505238"/>
            <a:chOff x="4871038" y="1353475"/>
            <a:chExt cx="3681013" cy="2505238"/>
          </a:xfrm>
        </p:grpSpPr>
        <p:grpSp>
          <p:nvGrpSpPr>
            <p:cNvPr id="541" name="Google Shape;541;p77"/>
            <p:cNvGrpSpPr/>
            <p:nvPr/>
          </p:nvGrpSpPr>
          <p:grpSpPr>
            <a:xfrm>
              <a:off x="4871038" y="1353475"/>
              <a:ext cx="3681013" cy="2505238"/>
              <a:chOff x="4871025" y="1353475"/>
              <a:chExt cx="3681013" cy="2505238"/>
            </a:xfrm>
          </p:grpSpPr>
          <p:sp>
            <p:nvSpPr>
              <p:cNvPr id="542" name="Google Shape;542;p77"/>
              <p:cNvSpPr/>
              <p:nvPr/>
            </p:nvSpPr>
            <p:spPr>
              <a:xfrm>
                <a:off x="4871038" y="1519313"/>
                <a:ext cx="3681000" cy="2339400"/>
              </a:xfrm>
              <a:prstGeom prst="roundRect">
                <a:avLst>
                  <a:gd fmla="val 2975" name="adj"/>
                </a:avLst>
              </a:prstGeom>
              <a:solidFill>
                <a:srgbClr val="FFFFFF"/>
              </a:solidFill>
              <a:ln cap="flat" cmpd="sng" w="9525">
                <a:solidFill>
                  <a:srgbClr val="3552BF"/>
                </a:solidFill>
                <a:prstDash val="solid"/>
                <a:round/>
                <a:headEnd len="sm" w="sm" type="none"/>
                <a:tailEnd len="sm" w="sm" type="none"/>
              </a:ln>
              <a:effectLst>
                <a:outerShdw blurRad="171450" rotWithShape="0" algn="bl" dir="5400000" dist="19050">
                  <a:srgbClr val="000000">
                    <a:alpha val="28000"/>
                  </a:srgbClr>
                </a:outerShdw>
              </a:effectLst>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543" name="Google Shape;543;p77"/>
              <p:cNvSpPr txBox="1"/>
              <p:nvPr/>
            </p:nvSpPr>
            <p:spPr>
              <a:xfrm>
                <a:off x="5084250" y="1884950"/>
                <a:ext cx="3258000" cy="183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To boost conversions on your website, consider combining three methods to access Where-to-Buy purchase options</a:t>
                </a:r>
                <a:r>
                  <a:rPr lang="en" sz="1050">
                    <a:solidFill>
                      <a:schemeClr val="dk1"/>
                    </a:solidFill>
                    <a:latin typeface="Lato"/>
                    <a:ea typeface="Lato"/>
                    <a:cs typeface="Lato"/>
                    <a:sym typeface="Lato"/>
                  </a:rPr>
                  <a:t>.</a:t>
                </a:r>
                <a:r>
                  <a:rPr lang="en" sz="1050">
                    <a:solidFill>
                      <a:schemeClr val="dk1"/>
                    </a:solidFill>
                    <a:latin typeface="Lato"/>
                    <a:ea typeface="Lato"/>
                    <a:cs typeface="Lato"/>
                    <a:sym typeface="Lato"/>
                  </a:rPr>
                  <a:t> With MikMak Commerce you can: Implement an always-on CTA, embed a Where-to-Buy solution on your product detail pages, and create a dedicated Where-to-Buy shopping page with product category filters. Each method offers unique advantages, and by integrating them, you can maximize the benefits.</a:t>
                </a:r>
                <a:endParaRPr sz="1050">
                  <a:solidFill>
                    <a:schemeClr val="dk1"/>
                  </a:solidFill>
                  <a:latin typeface="Lato"/>
                  <a:ea typeface="Lato"/>
                  <a:cs typeface="Lato"/>
                  <a:sym typeface="Lato"/>
                </a:endParaRPr>
              </a:p>
            </p:txBody>
          </p:sp>
          <p:sp>
            <p:nvSpPr>
              <p:cNvPr id="544" name="Google Shape;544;p77"/>
              <p:cNvSpPr/>
              <p:nvPr/>
            </p:nvSpPr>
            <p:spPr>
              <a:xfrm>
                <a:off x="4871025" y="1353475"/>
                <a:ext cx="3681000" cy="569100"/>
              </a:xfrm>
              <a:prstGeom prst="roundRect">
                <a:avLst>
                  <a:gd fmla="val 9645" name="adj"/>
                </a:avLst>
              </a:prstGeom>
              <a:solidFill>
                <a:schemeClr val="accent1"/>
              </a:solidFill>
              <a:ln cap="flat" cmpd="sng" w="9525">
                <a:solidFill>
                  <a:srgbClr val="3552BF"/>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545" name="Google Shape;545;p77"/>
              <p:cNvSpPr txBox="1"/>
              <p:nvPr/>
            </p:nvSpPr>
            <p:spPr>
              <a:xfrm>
                <a:off x="4964250" y="1414338"/>
                <a:ext cx="3498000" cy="361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150">
                    <a:solidFill>
                      <a:schemeClr val="lt1"/>
                    </a:solidFill>
                    <a:latin typeface="Lato"/>
                    <a:ea typeface="Lato"/>
                    <a:cs typeface="Lato"/>
                    <a:sym typeface="Lato"/>
                  </a:rPr>
                  <a:t>  </a:t>
                </a:r>
                <a:r>
                  <a:rPr b="1" lang="en" sz="1150">
                    <a:solidFill>
                      <a:schemeClr val="lt1"/>
                    </a:solidFill>
                    <a:latin typeface="Lato"/>
                    <a:ea typeface="Lato"/>
                    <a:cs typeface="Lato"/>
                    <a:sym typeface="Lato"/>
                  </a:rPr>
                  <a:t>Hot tip: </a:t>
                </a:r>
                <a:endParaRPr sz="1500">
                  <a:solidFill>
                    <a:schemeClr val="lt1"/>
                  </a:solidFill>
                </a:endParaRPr>
              </a:p>
            </p:txBody>
          </p:sp>
          <p:sp>
            <p:nvSpPr>
              <p:cNvPr id="546" name="Google Shape;546;p77"/>
              <p:cNvSpPr/>
              <p:nvPr/>
            </p:nvSpPr>
            <p:spPr>
              <a:xfrm>
                <a:off x="4876800" y="1810600"/>
                <a:ext cx="3673800" cy="184800"/>
              </a:xfrm>
              <a:prstGeom prst="roundRect">
                <a:avLst>
                  <a:gd fmla="val 0" name="adj"/>
                </a:avLst>
              </a:prstGeom>
              <a:solidFill>
                <a:srgbClr val="FFFFFF"/>
              </a:solidFill>
              <a:ln>
                <a:noFill/>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grpSp>
        <p:pic>
          <p:nvPicPr>
            <p:cNvPr id="547" name="Google Shape;547;p77"/>
            <p:cNvPicPr preferRelativeResize="0"/>
            <p:nvPr/>
          </p:nvPicPr>
          <p:blipFill>
            <a:blip r:embed="rId8">
              <a:alphaModFix/>
            </a:blip>
            <a:stretch>
              <a:fillRect/>
            </a:stretch>
          </p:blipFill>
          <p:spPr>
            <a:xfrm>
              <a:off x="6161775" y="1456072"/>
              <a:ext cx="241450" cy="24145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8"/>
          <p:cNvSpPr/>
          <p:nvPr/>
        </p:nvSpPr>
        <p:spPr>
          <a:xfrm>
            <a:off x="2658925" y="0"/>
            <a:ext cx="6485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553" name="Google Shape;553;p78"/>
          <p:cNvPicPr preferRelativeResize="0"/>
          <p:nvPr/>
        </p:nvPicPr>
        <p:blipFill rotWithShape="1">
          <a:blip r:embed="rId3">
            <a:alphaModFix amt="47000"/>
          </a:blip>
          <a:srcRect b="229" l="0" r="58752" t="0"/>
          <a:stretch/>
        </p:blipFill>
        <p:spPr>
          <a:xfrm flipH="1" rot="5400000">
            <a:off x="3333375" y="-667175"/>
            <a:ext cx="5128974" cy="6492375"/>
          </a:xfrm>
          <a:prstGeom prst="rect">
            <a:avLst/>
          </a:prstGeom>
          <a:noFill/>
          <a:ln>
            <a:noFill/>
          </a:ln>
        </p:spPr>
      </p:pic>
      <p:pic>
        <p:nvPicPr>
          <p:cNvPr id="554" name="Google Shape;554;p78">
            <a:hlinkClick r:id="rId4"/>
          </p:cNvPr>
          <p:cNvPicPr preferRelativeResize="0"/>
          <p:nvPr/>
        </p:nvPicPr>
        <p:blipFill>
          <a:blip r:embed="rId5">
            <a:alphaModFix/>
          </a:blip>
          <a:stretch>
            <a:fillRect/>
          </a:stretch>
        </p:blipFill>
        <p:spPr>
          <a:xfrm>
            <a:off x="408625" y="4717278"/>
            <a:ext cx="414150" cy="150322"/>
          </a:xfrm>
          <a:prstGeom prst="rect">
            <a:avLst/>
          </a:prstGeom>
          <a:noFill/>
          <a:ln>
            <a:noFill/>
          </a:ln>
        </p:spPr>
      </p:pic>
      <p:sp>
        <p:nvSpPr>
          <p:cNvPr id="555" name="Google Shape;555;p78"/>
          <p:cNvSpPr/>
          <p:nvPr/>
        </p:nvSpPr>
        <p:spPr>
          <a:xfrm>
            <a:off x="2658950" y="2455525"/>
            <a:ext cx="6485100" cy="2687975"/>
          </a:xfrm>
          <a:prstGeom prst="flowChartManualInput">
            <a:avLst/>
          </a:prstGeom>
          <a:solidFill>
            <a:srgbClr val="3552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56" name="Google Shape;556;p78"/>
          <p:cNvSpPr txBox="1"/>
          <p:nvPr/>
        </p:nvSpPr>
        <p:spPr>
          <a:xfrm>
            <a:off x="290600" y="1776525"/>
            <a:ext cx="2121300" cy="141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accent1"/>
                </a:solidFill>
                <a:latin typeface="Lato"/>
                <a:ea typeface="Lato"/>
                <a:cs typeface="Lato"/>
                <a:sym typeface="Lato"/>
              </a:rPr>
              <a:t>4</a:t>
            </a:r>
            <a:r>
              <a:rPr b="1" lang="en" sz="1100">
                <a:solidFill>
                  <a:schemeClr val="accent1"/>
                </a:solidFill>
                <a:latin typeface="Lato"/>
                <a:ea typeface="Lato"/>
                <a:cs typeface="Lato"/>
                <a:sym typeface="Lato"/>
              </a:rPr>
              <a:t>. </a:t>
            </a:r>
            <a:r>
              <a:rPr b="1" lang="en" sz="1100">
                <a:solidFill>
                  <a:schemeClr val="accent1"/>
                </a:solidFill>
                <a:latin typeface="Lato"/>
                <a:ea typeface="Lato"/>
                <a:cs typeface="Lato"/>
                <a:sym typeface="Lato"/>
              </a:rPr>
              <a:t>Personalize Selection</a:t>
            </a:r>
            <a:endParaRPr b="1" sz="1100">
              <a:solidFill>
                <a:schemeClr val="accent1"/>
              </a:solidFill>
              <a:latin typeface="Lato"/>
              <a:ea typeface="Lato"/>
              <a:cs typeface="Lato"/>
              <a:sym typeface="Lato"/>
            </a:endParaRPr>
          </a:p>
          <a:p>
            <a:pPr indent="0" lvl="0" marL="0" rtl="0" algn="l">
              <a:lnSpc>
                <a:spcPct val="115000"/>
              </a:lnSpc>
              <a:spcBef>
                <a:spcPts val="1000"/>
              </a:spcBef>
              <a:spcAft>
                <a:spcPts val="0"/>
              </a:spcAft>
              <a:buNone/>
            </a:pPr>
            <a:r>
              <a:rPr lang="en" sz="1050">
                <a:solidFill>
                  <a:schemeClr val="dk1"/>
                </a:solidFill>
                <a:latin typeface="Lato"/>
                <a:ea typeface="Lato"/>
                <a:cs typeface="Lato"/>
                <a:sym typeface="Lato"/>
              </a:rPr>
              <a:t>Use product filters and carousels to make specific categories, variants and related products easily discoverable and available to interested shoppers.</a:t>
            </a:r>
            <a:endParaRPr b="1" sz="1050">
              <a:solidFill>
                <a:schemeClr val="dk1"/>
              </a:solidFill>
              <a:latin typeface="Lato"/>
              <a:ea typeface="Lato"/>
              <a:cs typeface="Lato"/>
              <a:sym typeface="Lato"/>
            </a:endParaRPr>
          </a:p>
        </p:txBody>
      </p:sp>
      <p:grpSp>
        <p:nvGrpSpPr>
          <p:cNvPr id="557" name="Google Shape;557;p78"/>
          <p:cNvGrpSpPr/>
          <p:nvPr/>
        </p:nvGrpSpPr>
        <p:grpSpPr>
          <a:xfrm>
            <a:off x="5364895" y="1649850"/>
            <a:ext cx="3779105" cy="2871759"/>
            <a:chOff x="5364895" y="1355150"/>
            <a:chExt cx="3779105" cy="2871759"/>
          </a:xfrm>
        </p:grpSpPr>
        <p:grpSp>
          <p:nvGrpSpPr>
            <p:cNvPr id="558" name="Google Shape;558;p78"/>
            <p:cNvGrpSpPr/>
            <p:nvPr/>
          </p:nvGrpSpPr>
          <p:grpSpPr>
            <a:xfrm>
              <a:off x="5739200" y="1355150"/>
              <a:ext cx="3404800" cy="2435576"/>
              <a:chOff x="5739200" y="1500450"/>
              <a:chExt cx="3404800" cy="2435576"/>
            </a:xfrm>
          </p:grpSpPr>
          <p:pic>
            <p:nvPicPr>
              <p:cNvPr id="559" name="Google Shape;559;p78"/>
              <p:cNvPicPr preferRelativeResize="0"/>
              <p:nvPr/>
            </p:nvPicPr>
            <p:blipFill rotWithShape="1">
              <a:blip r:embed="rId6">
                <a:alphaModFix/>
              </a:blip>
              <a:srcRect b="0" l="0" r="18207" t="0"/>
              <a:stretch/>
            </p:blipFill>
            <p:spPr>
              <a:xfrm>
                <a:off x="5739200" y="1500450"/>
                <a:ext cx="3404800" cy="2435576"/>
              </a:xfrm>
              <a:prstGeom prst="rect">
                <a:avLst/>
              </a:prstGeom>
              <a:noFill/>
              <a:ln>
                <a:noFill/>
              </a:ln>
            </p:spPr>
          </p:pic>
          <p:pic>
            <p:nvPicPr>
              <p:cNvPr id="560" name="Google Shape;560;p78"/>
              <p:cNvPicPr preferRelativeResize="0"/>
              <p:nvPr/>
            </p:nvPicPr>
            <p:blipFill rotWithShape="1">
              <a:blip r:embed="rId7">
                <a:alphaModFix/>
              </a:blip>
              <a:srcRect b="0" l="1232" r="10715" t="0"/>
              <a:stretch/>
            </p:blipFill>
            <p:spPr>
              <a:xfrm>
                <a:off x="6025875" y="1623225"/>
                <a:ext cx="3118123" cy="1992025"/>
              </a:xfrm>
              <a:prstGeom prst="rect">
                <a:avLst/>
              </a:prstGeom>
              <a:noFill/>
              <a:ln>
                <a:noFill/>
              </a:ln>
            </p:spPr>
          </p:pic>
        </p:grpSp>
        <p:grpSp>
          <p:nvGrpSpPr>
            <p:cNvPr id="561" name="Google Shape;561;p78"/>
            <p:cNvGrpSpPr/>
            <p:nvPr/>
          </p:nvGrpSpPr>
          <p:grpSpPr>
            <a:xfrm>
              <a:off x="5364895" y="2302055"/>
              <a:ext cx="1082713" cy="1924854"/>
              <a:chOff x="5284975" y="2273862"/>
              <a:chExt cx="1315089" cy="2337974"/>
            </a:xfrm>
          </p:grpSpPr>
          <p:pic>
            <p:nvPicPr>
              <p:cNvPr id="562" name="Google Shape;562;p78"/>
              <p:cNvPicPr preferRelativeResize="0"/>
              <p:nvPr/>
            </p:nvPicPr>
            <p:blipFill>
              <a:blip r:embed="rId8">
                <a:alphaModFix/>
              </a:blip>
              <a:stretch>
                <a:fillRect/>
              </a:stretch>
            </p:blipFill>
            <p:spPr>
              <a:xfrm>
                <a:off x="5477675" y="2404650"/>
                <a:ext cx="917700" cy="2019600"/>
              </a:xfrm>
              <a:prstGeom prst="roundRect">
                <a:avLst>
                  <a:gd fmla="val 7917" name="adj"/>
                </a:avLst>
              </a:prstGeom>
              <a:noFill/>
              <a:ln>
                <a:noFill/>
              </a:ln>
            </p:spPr>
          </p:pic>
          <p:pic>
            <p:nvPicPr>
              <p:cNvPr id="563" name="Google Shape;563;p78"/>
              <p:cNvPicPr preferRelativeResize="0"/>
              <p:nvPr/>
            </p:nvPicPr>
            <p:blipFill>
              <a:blip r:embed="rId9">
                <a:alphaModFix/>
              </a:blip>
              <a:stretch>
                <a:fillRect/>
              </a:stretch>
            </p:blipFill>
            <p:spPr>
              <a:xfrm>
                <a:off x="5284975" y="2273862"/>
                <a:ext cx="1315089" cy="2337974"/>
              </a:xfrm>
              <a:prstGeom prst="rect">
                <a:avLst/>
              </a:prstGeom>
              <a:noFill/>
              <a:ln>
                <a:noFill/>
              </a:ln>
            </p:spPr>
          </p:pic>
        </p:grpSp>
      </p:grpSp>
      <p:sp>
        <p:nvSpPr>
          <p:cNvPr id="564" name="Google Shape;564;p78"/>
          <p:cNvSpPr/>
          <p:nvPr/>
        </p:nvSpPr>
        <p:spPr>
          <a:xfrm>
            <a:off x="3101250" y="1580900"/>
            <a:ext cx="1947900" cy="917400"/>
          </a:xfrm>
          <a:prstGeom prst="roundRect">
            <a:avLst>
              <a:gd fmla="val 5308" name="adj"/>
            </a:avLst>
          </a:prstGeom>
          <a:solidFill>
            <a:srgbClr val="FFFFFF"/>
          </a:solidFill>
          <a:ln cap="flat" cmpd="sng" w="9525">
            <a:solidFill>
              <a:srgbClr val="3552BF"/>
            </a:solidFill>
            <a:prstDash val="solid"/>
            <a:round/>
            <a:headEnd len="sm" w="sm" type="none"/>
            <a:tailEnd len="sm" w="sm" type="none"/>
          </a:ln>
          <a:effectLst>
            <a:outerShdw blurRad="4286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500">
                <a:solidFill>
                  <a:srgbClr val="283F91"/>
                </a:solidFill>
                <a:latin typeface="Lato"/>
                <a:ea typeface="Lato"/>
                <a:cs typeface="Lato"/>
                <a:sym typeface="Lato"/>
              </a:rPr>
              <a:t>1.9x</a:t>
            </a:r>
            <a:endParaRPr b="1" sz="1500">
              <a:solidFill>
                <a:srgbClr val="283F91"/>
              </a:solidFill>
              <a:latin typeface="Lato"/>
              <a:ea typeface="Lato"/>
              <a:cs typeface="Lato"/>
              <a:sym typeface="Lato"/>
            </a:endParaRPr>
          </a:p>
          <a:p>
            <a:pPr indent="0" lvl="0" marL="0" rtl="0" algn="ctr">
              <a:lnSpc>
                <a:spcPct val="100000"/>
              </a:lnSpc>
              <a:spcBef>
                <a:spcPts val="0"/>
              </a:spcBef>
              <a:spcAft>
                <a:spcPts val="0"/>
              </a:spcAft>
              <a:buNone/>
            </a:pPr>
            <a:r>
              <a:rPr b="1" lang="en" sz="800">
                <a:solidFill>
                  <a:srgbClr val="283F91"/>
                </a:solidFill>
                <a:latin typeface="Lato"/>
                <a:ea typeface="Lato"/>
                <a:cs typeface="Lato"/>
                <a:sym typeface="Lato"/>
              </a:rPr>
              <a:t>Higher Purchase Intent Rate </a:t>
            </a:r>
            <a:r>
              <a:rPr lang="en" sz="800">
                <a:solidFill>
                  <a:srgbClr val="283F91"/>
                </a:solidFill>
                <a:latin typeface="Lato"/>
                <a:ea typeface="Lato"/>
                <a:cs typeface="Lato"/>
                <a:sym typeface="Lato"/>
              </a:rPr>
              <a:t>on MikMak 3.0 Commerce for brand website compared to the MikMak brand website benchmark</a:t>
            </a:r>
            <a:endParaRPr sz="800">
              <a:solidFill>
                <a:srgbClr val="283F91"/>
              </a:solidFill>
              <a:latin typeface="Lato"/>
              <a:ea typeface="Lato"/>
              <a:cs typeface="Lato"/>
              <a:sym typeface="Lato"/>
            </a:endParaRPr>
          </a:p>
        </p:txBody>
      </p:sp>
      <p:sp>
        <p:nvSpPr>
          <p:cNvPr id="565" name="Google Shape;565;p78"/>
          <p:cNvSpPr txBox="1"/>
          <p:nvPr/>
        </p:nvSpPr>
        <p:spPr>
          <a:xfrm>
            <a:off x="3101250" y="326775"/>
            <a:ext cx="5592000" cy="448500"/>
          </a:xfrm>
          <a:prstGeom prst="rect">
            <a:avLst/>
          </a:prstGeom>
          <a:noFill/>
          <a:ln>
            <a:noFill/>
          </a:ln>
        </p:spPr>
        <p:txBody>
          <a:bodyPr anchorCtr="0" anchor="ctr" bIns="91425" lIns="0" spcFirstLastPara="1" rIns="2857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050">
                <a:solidFill>
                  <a:schemeClr val="lt1"/>
                </a:solidFill>
                <a:latin typeface="Lato"/>
                <a:ea typeface="Lato"/>
                <a:cs typeface="Lato"/>
                <a:sym typeface="Lato"/>
              </a:rPr>
              <a:t>Enhanced filters to let consumers easily find and shop specific product types or variants</a:t>
            </a:r>
            <a:endParaRPr b="1" sz="1200">
              <a:solidFill>
                <a:srgbClr val="FFFFFF"/>
              </a:solidFill>
              <a:latin typeface="Lato"/>
              <a:ea typeface="Lato"/>
              <a:cs typeface="Lato"/>
              <a:sym typeface="Lato"/>
            </a:endParaRPr>
          </a:p>
        </p:txBody>
      </p:sp>
      <p:sp>
        <p:nvSpPr>
          <p:cNvPr id="566" name="Google Shape;566;p78"/>
          <p:cNvSpPr txBox="1"/>
          <p:nvPr/>
        </p:nvSpPr>
        <p:spPr>
          <a:xfrm>
            <a:off x="3031275" y="695375"/>
            <a:ext cx="5592000" cy="71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lt1"/>
                </a:solidFill>
                <a:latin typeface="Lato"/>
                <a:ea typeface="Lato"/>
                <a:cs typeface="Lato"/>
                <a:sym typeface="Lato"/>
              </a:rPr>
              <a:t>An Oral Hygiene brand increased purchase intent and conversions by leveraging MikMak 3.0 on its brand website to quickly and easily allow shoppers the ability to filter and search their entire product portfolio.</a:t>
            </a:r>
            <a:endParaRPr sz="1050">
              <a:solidFill>
                <a:schemeClr val="lt1"/>
              </a:solidFill>
              <a:latin typeface="Lato"/>
              <a:ea typeface="Lato"/>
              <a:cs typeface="Lato"/>
              <a:sym typeface="Lato"/>
            </a:endParaRPr>
          </a:p>
        </p:txBody>
      </p:sp>
      <p:sp>
        <p:nvSpPr>
          <p:cNvPr id="567" name="Google Shape;567;p78"/>
          <p:cNvSpPr/>
          <p:nvPr/>
        </p:nvSpPr>
        <p:spPr>
          <a:xfrm>
            <a:off x="3101250" y="2627025"/>
            <a:ext cx="1947900" cy="917400"/>
          </a:xfrm>
          <a:prstGeom prst="roundRect">
            <a:avLst>
              <a:gd fmla="val 5308" name="adj"/>
            </a:avLst>
          </a:prstGeom>
          <a:solidFill>
            <a:srgbClr val="FFFFFF"/>
          </a:solidFill>
          <a:ln cap="flat" cmpd="sng" w="9525">
            <a:solidFill>
              <a:srgbClr val="3552BF"/>
            </a:solidFill>
            <a:prstDash val="solid"/>
            <a:round/>
            <a:headEnd len="sm" w="sm" type="none"/>
            <a:tailEnd len="sm" w="sm" type="none"/>
          </a:ln>
          <a:effectLst>
            <a:outerShdw blurRad="4286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500">
                <a:solidFill>
                  <a:srgbClr val="283F91"/>
                </a:solidFill>
                <a:latin typeface="Lato"/>
                <a:ea typeface="Lato"/>
                <a:cs typeface="Lato"/>
                <a:sym typeface="Lato"/>
              </a:rPr>
              <a:t>9x</a:t>
            </a:r>
            <a:endParaRPr b="1" sz="1500">
              <a:solidFill>
                <a:srgbClr val="283F91"/>
              </a:solidFill>
              <a:latin typeface="Lato"/>
              <a:ea typeface="Lato"/>
              <a:cs typeface="Lato"/>
              <a:sym typeface="Lato"/>
            </a:endParaRPr>
          </a:p>
          <a:p>
            <a:pPr indent="0" lvl="0" marL="0" rtl="0" algn="ctr">
              <a:lnSpc>
                <a:spcPct val="100000"/>
              </a:lnSpc>
              <a:spcBef>
                <a:spcPts val="0"/>
              </a:spcBef>
              <a:spcAft>
                <a:spcPts val="0"/>
              </a:spcAft>
              <a:buNone/>
            </a:pPr>
            <a:r>
              <a:rPr b="1" lang="en" sz="800">
                <a:solidFill>
                  <a:srgbClr val="283F91"/>
                </a:solidFill>
                <a:latin typeface="Lato"/>
                <a:ea typeface="Lato"/>
                <a:cs typeface="Lato"/>
                <a:sym typeface="Lato"/>
              </a:rPr>
              <a:t>Higher Conversion Rate</a:t>
            </a:r>
            <a:r>
              <a:rPr lang="en" sz="800">
                <a:solidFill>
                  <a:srgbClr val="283F91"/>
                </a:solidFill>
                <a:latin typeface="Lato"/>
                <a:ea typeface="Lato"/>
                <a:cs typeface="Lato"/>
                <a:sym typeface="Lato"/>
              </a:rPr>
              <a:t> on MikMak 3.0 Commerce for brand website than the industry benchmark according to </a:t>
            </a:r>
            <a:r>
              <a:rPr lang="en" sz="800" u="sng">
                <a:solidFill>
                  <a:schemeClr val="accent1"/>
                </a:solidFill>
                <a:latin typeface="Lato"/>
                <a:ea typeface="Lato"/>
                <a:cs typeface="Lato"/>
                <a:sym typeface="Lato"/>
                <a:hlinkClick r:id="rId10">
                  <a:extLst>
                    <a:ext uri="{A12FA001-AC4F-418D-AE19-62706E023703}">
                      <ahyp:hlinkClr val="tx"/>
                    </a:ext>
                  </a:extLst>
                </a:hlinkClick>
              </a:rPr>
              <a:t>Shopify</a:t>
            </a:r>
            <a:endParaRPr sz="800">
              <a:solidFill>
                <a:schemeClr val="accent1"/>
              </a:solidFill>
              <a:latin typeface="Lato"/>
              <a:ea typeface="Lato"/>
              <a:cs typeface="Lato"/>
              <a:sym typeface="Lato"/>
            </a:endParaRPr>
          </a:p>
        </p:txBody>
      </p:sp>
      <p:sp>
        <p:nvSpPr>
          <p:cNvPr id="568" name="Google Shape;568;p78"/>
          <p:cNvSpPr/>
          <p:nvPr/>
        </p:nvSpPr>
        <p:spPr>
          <a:xfrm>
            <a:off x="3101250" y="3673150"/>
            <a:ext cx="1947900" cy="874500"/>
          </a:xfrm>
          <a:prstGeom prst="roundRect">
            <a:avLst>
              <a:gd fmla="val 5308" name="adj"/>
            </a:avLst>
          </a:prstGeom>
          <a:solidFill>
            <a:srgbClr val="FFFFFF"/>
          </a:solidFill>
          <a:ln cap="flat" cmpd="sng" w="9525">
            <a:solidFill>
              <a:srgbClr val="3552BF"/>
            </a:solidFill>
            <a:prstDash val="solid"/>
            <a:round/>
            <a:headEnd len="sm" w="sm" type="none"/>
            <a:tailEnd len="sm" w="sm" type="none"/>
          </a:ln>
          <a:effectLst>
            <a:outerShdw blurRad="42863"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500">
                <a:solidFill>
                  <a:srgbClr val="283F91"/>
                </a:solidFill>
                <a:latin typeface="Lato"/>
                <a:ea typeface="Lato"/>
                <a:cs typeface="Lato"/>
                <a:sym typeface="Lato"/>
              </a:rPr>
              <a:t>1k+</a:t>
            </a:r>
            <a:endParaRPr b="1" sz="1500">
              <a:solidFill>
                <a:srgbClr val="283F91"/>
              </a:solidFill>
              <a:latin typeface="Lato"/>
              <a:ea typeface="Lato"/>
              <a:cs typeface="Lato"/>
              <a:sym typeface="Lato"/>
            </a:endParaRPr>
          </a:p>
          <a:p>
            <a:pPr indent="0" lvl="0" marL="0" rtl="0" algn="ctr">
              <a:lnSpc>
                <a:spcPct val="100000"/>
              </a:lnSpc>
              <a:spcBef>
                <a:spcPts val="0"/>
              </a:spcBef>
              <a:spcAft>
                <a:spcPts val="0"/>
              </a:spcAft>
              <a:buNone/>
            </a:pPr>
            <a:r>
              <a:rPr lang="en" sz="800">
                <a:solidFill>
                  <a:srgbClr val="283F91"/>
                </a:solidFill>
                <a:latin typeface="Lato"/>
                <a:ea typeface="Lato"/>
                <a:cs typeface="Lato"/>
                <a:sym typeface="Lato"/>
              </a:rPr>
              <a:t>SKUs discoverable from </a:t>
            </a:r>
            <a:r>
              <a:rPr b="1" lang="en" sz="800">
                <a:solidFill>
                  <a:srgbClr val="283F91"/>
                </a:solidFill>
                <a:latin typeface="Lato"/>
                <a:ea typeface="Lato"/>
                <a:cs typeface="Lato"/>
                <a:sym typeface="Lato"/>
              </a:rPr>
              <a:t>a single MikMak Commerce for brand website experience </a:t>
            </a:r>
            <a:r>
              <a:rPr lang="en" sz="800">
                <a:solidFill>
                  <a:srgbClr val="283F91"/>
                </a:solidFill>
                <a:latin typeface="Lato"/>
                <a:ea typeface="Lato"/>
                <a:cs typeface="Lato"/>
                <a:sym typeface="Lato"/>
              </a:rPr>
              <a:t>thanks to enhanced filters</a:t>
            </a:r>
            <a:endParaRPr sz="800">
              <a:solidFill>
                <a:srgbClr val="283F9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79">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574" name="Google Shape;574;p79"/>
          <p:cNvSpPr txBox="1"/>
          <p:nvPr/>
        </p:nvSpPr>
        <p:spPr>
          <a:xfrm>
            <a:off x="290600" y="505175"/>
            <a:ext cx="2826000" cy="351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accent1"/>
                </a:solidFill>
                <a:latin typeface="Lato"/>
                <a:ea typeface="Lato"/>
                <a:cs typeface="Lato"/>
                <a:sym typeface="Lato"/>
              </a:rPr>
              <a:t>Testing &amp; Learning</a:t>
            </a:r>
            <a:endParaRPr b="1">
              <a:solidFill>
                <a:schemeClr val="accent1"/>
              </a:solidFill>
              <a:latin typeface="Lato"/>
              <a:ea typeface="Lato"/>
              <a:cs typeface="Lato"/>
              <a:sym typeface="Lato"/>
            </a:endParaRPr>
          </a:p>
          <a:p>
            <a:pPr indent="0" lvl="0" marL="0" rtl="0" algn="l">
              <a:lnSpc>
                <a:spcPct val="115000"/>
              </a:lnSpc>
              <a:spcBef>
                <a:spcPts val="1000"/>
              </a:spcBef>
              <a:spcAft>
                <a:spcPts val="0"/>
              </a:spcAft>
              <a:buNone/>
            </a:pPr>
            <a:r>
              <a:rPr lang="en" sz="1050">
                <a:solidFill>
                  <a:schemeClr val="dk1"/>
                </a:solidFill>
                <a:latin typeface="Lato"/>
                <a:ea typeface="Lato"/>
                <a:cs typeface="Lato"/>
                <a:sym typeface="Lato"/>
              </a:rPr>
              <a:t>As mentioned earlier, there is no one single answer to determining the optimal creative layout for Where-to-Buy solutions. However, what is crucial is ensuring a smooth customer journey and avoiding any broken user experiences that may lead consumers to dead-ends. Success hinges on constantly monitoring your results and utilizing insights to optimize strategies, from marketing tactics to collaborative planning with retailers.</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Many industry-leading brands using MikMak conduct A/B tests, leveraging our analytics to identify approaches that yield the best results in enhancing performance. We've selected a few examples for your inspiration.</a:t>
            </a:r>
            <a:endParaRPr b="1" sz="1050">
              <a:solidFill>
                <a:schemeClr val="dk1"/>
              </a:solidFill>
              <a:latin typeface="Lato"/>
              <a:ea typeface="Lato"/>
              <a:cs typeface="Lato"/>
              <a:sym typeface="Lato"/>
            </a:endParaRPr>
          </a:p>
        </p:txBody>
      </p:sp>
      <p:sp>
        <p:nvSpPr>
          <p:cNvPr id="575" name="Google Shape;575;p79"/>
          <p:cNvSpPr/>
          <p:nvPr/>
        </p:nvSpPr>
        <p:spPr>
          <a:xfrm>
            <a:off x="3414475" y="0"/>
            <a:ext cx="5729700" cy="3196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76" name="Google Shape;576;p79"/>
          <p:cNvSpPr txBox="1"/>
          <p:nvPr/>
        </p:nvSpPr>
        <p:spPr>
          <a:xfrm>
            <a:off x="3754225" y="505175"/>
            <a:ext cx="5050200" cy="179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latin typeface="Lato"/>
                <a:ea typeface="Lato"/>
                <a:cs typeface="Lato"/>
                <a:sym typeface="Lato"/>
              </a:rPr>
              <a:t>Make your products discoverable</a:t>
            </a:r>
            <a:endParaRPr b="1" sz="1050">
              <a:solidFill>
                <a:schemeClr val="lt1"/>
              </a:solidFill>
              <a:latin typeface="Lato"/>
              <a:ea typeface="Lato"/>
              <a:cs typeface="Lato"/>
              <a:sym typeface="Lato"/>
            </a:endParaRPr>
          </a:p>
          <a:p>
            <a:pPr indent="0" lvl="0" marL="0" rtl="0" algn="l">
              <a:lnSpc>
                <a:spcPct val="115000"/>
              </a:lnSpc>
              <a:spcBef>
                <a:spcPts val="1000"/>
              </a:spcBef>
              <a:spcAft>
                <a:spcPts val="0"/>
              </a:spcAft>
              <a:buNone/>
            </a:pPr>
            <a:r>
              <a:rPr b="1" lang="en" sz="1050">
                <a:solidFill>
                  <a:schemeClr val="lt1"/>
                </a:solidFill>
                <a:latin typeface="Lato"/>
                <a:ea typeface="Lato"/>
                <a:cs typeface="Lato"/>
                <a:sym typeface="Lato"/>
              </a:rPr>
              <a:t>Use Case 1: A/B testing Evergreen content vs Seasonal hits</a:t>
            </a:r>
            <a:endParaRPr b="1" sz="1050">
              <a:solidFill>
                <a:schemeClr val="lt1"/>
              </a:solidFill>
              <a:latin typeface="Lato"/>
              <a:ea typeface="Lato"/>
              <a:cs typeface="Lato"/>
              <a:sym typeface="Lato"/>
            </a:endParaRPr>
          </a:p>
          <a:p>
            <a:pPr indent="0" lvl="0" marL="0" rtl="0" algn="l">
              <a:lnSpc>
                <a:spcPct val="115000"/>
              </a:lnSpc>
              <a:spcBef>
                <a:spcPts val="1100"/>
              </a:spcBef>
              <a:spcAft>
                <a:spcPts val="0"/>
              </a:spcAft>
              <a:buNone/>
            </a:pPr>
            <a:r>
              <a:rPr lang="en" sz="1050">
                <a:solidFill>
                  <a:schemeClr val="lt1"/>
                </a:solidFill>
                <a:latin typeface="Lato"/>
                <a:ea typeface="Lato"/>
                <a:cs typeface="Lato"/>
                <a:sym typeface="Lato"/>
              </a:rPr>
              <a:t>A global Beauty brand conducted A/B testing to compare the performance of evergreen content with holiday-specific creative and messaging in the US market. Surprisingly, MikMak analytics revealed that the brand's evergreen content achieved significantly higher Purchase Intent Rates and outperformed their seasonal campaign.</a:t>
            </a:r>
            <a:endParaRPr sz="1050">
              <a:solidFill>
                <a:schemeClr val="lt1"/>
              </a:solidFill>
              <a:latin typeface="Lato"/>
              <a:ea typeface="Lato"/>
              <a:cs typeface="Lato"/>
              <a:sym typeface="Lato"/>
            </a:endParaRPr>
          </a:p>
        </p:txBody>
      </p:sp>
      <p:pic>
        <p:nvPicPr>
          <p:cNvPr id="577" name="Google Shape;577;p79"/>
          <p:cNvPicPr preferRelativeResize="0"/>
          <p:nvPr/>
        </p:nvPicPr>
        <p:blipFill rotWithShape="1">
          <a:blip r:embed="rId5">
            <a:alphaModFix/>
          </a:blip>
          <a:srcRect b="0" l="2491" r="74859" t="0"/>
          <a:stretch/>
        </p:blipFill>
        <p:spPr>
          <a:xfrm rot="-5400000">
            <a:off x="5128963" y="1118787"/>
            <a:ext cx="2310225" cy="5739200"/>
          </a:xfrm>
          <a:prstGeom prst="rect">
            <a:avLst/>
          </a:prstGeom>
          <a:noFill/>
          <a:ln>
            <a:noFill/>
          </a:ln>
        </p:spPr>
      </p:pic>
      <p:grpSp>
        <p:nvGrpSpPr>
          <p:cNvPr id="578" name="Google Shape;578;p79"/>
          <p:cNvGrpSpPr/>
          <p:nvPr/>
        </p:nvGrpSpPr>
        <p:grpSpPr>
          <a:xfrm>
            <a:off x="3840325" y="2571750"/>
            <a:ext cx="4782900" cy="581400"/>
            <a:chOff x="3840325" y="2884000"/>
            <a:chExt cx="4782900" cy="581400"/>
          </a:xfrm>
        </p:grpSpPr>
        <p:sp>
          <p:nvSpPr>
            <p:cNvPr id="579" name="Google Shape;579;p79"/>
            <p:cNvSpPr/>
            <p:nvPr/>
          </p:nvSpPr>
          <p:spPr>
            <a:xfrm>
              <a:off x="3840325" y="2884000"/>
              <a:ext cx="4782900" cy="581400"/>
            </a:xfrm>
            <a:prstGeom prst="roundRect">
              <a:avLst>
                <a:gd fmla="val 50000" name="adj"/>
              </a:avLst>
            </a:prstGeom>
            <a:solidFill>
              <a:schemeClr val="accent1"/>
            </a:solidFill>
            <a:ln>
              <a:noFill/>
            </a:ln>
            <a:effectLst>
              <a:outerShdw blurRad="185738" rotWithShape="0" algn="bl" dir="5400000"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580" name="Google Shape;580;p79"/>
            <p:cNvPicPr preferRelativeResize="0"/>
            <p:nvPr/>
          </p:nvPicPr>
          <p:blipFill>
            <a:blip r:embed="rId6">
              <a:alphaModFix/>
            </a:blip>
            <a:stretch>
              <a:fillRect/>
            </a:stretch>
          </p:blipFill>
          <p:spPr>
            <a:xfrm>
              <a:off x="4090100" y="2996713"/>
              <a:ext cx="312401" cy="312375"/>
            </a:xfrm>
            <a:prstGeom prst="rect">
              <a:avLst/>
            </a:prstGeom>
            <a:noFill/>
            <a:ln>
              <a:noFill/>
            </a:ln>
          </p:spPr>
        </p:pic>
        <p:sp>
          <p:nvSpPr>
            <p:cNvPr id="581" name="Google Shape;581;p79"/>
            <p:cNvSpPr txBox="1"/>
            <p:nvPr/>
          </p:nvSpPr>
          <p:spPr>
            <a:xfrm>
              <a:off x="4438625" y="2920750"/>
              <a:ext cx="3966900" cy="507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100"/>
                </a:spcBef>
                <a:spcAft>
                  <a:spcPts val="0"/>
                </a:spcAft>
                <a:buNone/>
              </a:pPr>
              <a:r>
                <a:rPr lang="en" sz="1050">
                  <a:solidFill>
                    <a:schemeClr val="lt1"/>
                  </a:solidFill>
                  <a:latin typeface="Lato"/>
                  <a:ea typeface="Lato"/>
                  <a:cs typeface="Lato"/>
                  <a:sym typeface="Lato"/>
                </a:rPr>
                <a:t>MikMak Insight: Successful A/B testing can bring a 50% increase in the average revenue per unique visitor for eCommerce</a:t>
              </a:r>
              <a:endParaRPr sz="1050">
                <a:solidFill>
                  <a:schemeClr val="lt1"/>
                </a:solidFill>
                <a:latin typeface="Lato"/>
                <a:ea typeface="Lato"/>
                <a:cs typeface="Lato"/>
                <a:sym typeface="Lato"/>
              </a:endParaRPr>
            </a:p>
          </p:txBody>
        </p:sp>
      </p:grpSp>
      <p:sp>
        <p:nvSpPr>
          <p:cNvPr id="582" name="Google Shape;582;p79"/>
          <p:cNvSpPr/>
          <p:nvPr/>
        </p:nvSpPr>
        <p:spPr>
          <a:xfrm>
            <a:off x="8332750" y="2571750"/>
            <a:ext cx="811200" cy="581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0"/>
          <p:cNvSpPr/>
          <p:nvPr/>
        </p:nvSpPr>
        <p:spPr>
          <a:xfrm>
            <a:off x="4518725" y="0"/>
            <a:ext cx="4625400" cy="3734100"/>
          </a:xfrm>
          <a:prstGeom prst="rect">
            <a:avLst/>
          </a:prstGeom>
          <a:solidFill>
            <a:srgbClr val="3552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88" name="Google Shape;588;p80"/>
          <p:cNvSpPr/>
          <p:nvPr/>
        </p:nvSpPr>
        <p:spPr>
          <a:xfrm>
            <a:off x="0" y="0"/>
            <a:ext cx="4572000" cy="3734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89" name="Google Shape;589;p80"/>
          <p:cNvSpPr txBox="1"/>
          <p:nvPr/>
        </p:nvSpPr>
        <p:spPr>
          <a:xfrm>
            <a:off x="339750" y="447050"/>
            <a:ext cx="3815700" cy="2164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latin typeface="Lato"/>
                <a:ea typeface="Lato"/>
                <a:cs typeface="Lato"/>
                <a:sym typeface="Lato"/>
              </a:rPr>
              <a:t>Improve marketing effectiveness</a:t>
            </a:r>
            <a:endParaRPr b="1" sz="1050">
              <a:solidFill>
                <a:schemeClr val="lt1"/>
              </a:solidFill>
              <a:latin typeface="Lato"/>
              <a:ea typeface="Lato"/>
              <a:cs typeface="Lato"/>
              <a:sym typeface="Lato"/>
            </a:endParaRPr>
          </a:p>
          <a:p>
            <a:pPr indent="0" lvl="0" marL="0" rtl="0" algn="l">
              <a:lnSpc>
                <a:spcPct val="115000"/>
              </a:lnSpc>
              <a:spcBef>
                <a:spcPts val="1000"/>
              </a:spcBef>
              <a:spcAft>
                <a:spcPts val="0"/>
              </a:spcAft>
              <a:buNone/>
            </a:pPr>
            <a:r>
              <a:rPr b="1" lang="en" sz="1050">
                <a:solidFill>
                  <a:schemeClr val="lt1"/>
                </a:solidFill>
                <a:latin typeface="Lato"/>
                <a:ea typeface="Lato"/>
                <a:cs typeface="Lato"/>
                <a:sym typeface="Lato"/>
              </a:rPr>
              <a:t>Use Case 2: Multi-Retailer eCommerce enablement drove 2X more Purchase Intent</a:t>
            </a:r>
            <a:endParaRPr b="1" sz="1050">
              <a:solidFill>
                <a:schemeClr val="lt1"/>
              </a:solidFill>
              <a:latin typeface="Lato"/>
              <a:ea typeface="Lato"/>
              <a:cs typeface="Lato"/>
              <a:sym typeface="Lato"/>
            </a:endParaRPr>
          </a:p>
          <a:p>
            <a:pPr indent="0" lvl="0" marL="0" rtl="0" algn="l">
              <a:lnSpc>
                <a:spcPct val="115000"/>
              </a:lnSpc>
              <a:spcBef>
                <a:spcPts val="1100"/>
              </a:spcBef>
              <a:spcAft>
                <a:spcPts val="0"/>
              </a:spcAft>
              <a:buNone/>
            </a:pPr>
            <a:r>
              <a:rPr lang="en" sz="1050">
                <a:solidFill>
                  <a:schemeClr val="lt1"/>
                </a:solidFill>
                <a:latin typeface="Lato"/>
                <a:ea typeface="Lato"/>
                <a:cs typeface="Lato"/>
                <a:sym typeface="Lato"/>
              </a:rPr>
              <a:t>A global Personal Care Brand in Australia expanded their retailer redirection options on their website from 1 to 4 within their MikMak Commerce Experience. This led to a doubling of Purchase Intent Clicks without any increase in traffic. Consequently, the brand's Visitor Conversion Rates also increased by up to seven percentage points.</a:t>
            </a:r>
            <a:endParaRPr sz="1050">
              <a:solidFill>
                <a:schemeClr val="lt1"/>
              </a:solidFill>
              <a:latin typeface="Lato"/>
              <a:ea typeface="Lato"/>
              <a:cs typeface="Lato"/>
              <a:sym typeface="Lato"/>
            </a:endParaRPr>
          </a:p>
        </p:txBody>
      </p:sp>
      <p:pic>
        <p:nvPicPr>
          <p:cNvPr id="590" name="Google Shape;590;p80"/>
          <p:cNvPicPr preferRelativeResize="0"/>
          <p:nvPr/>
        </p:nvPicPr>
        <p:blipFill rotWithShape="1">
          <a:blip r:embed="rId3">
            <a:alphaModFix/>
          </a:blip>
          <a:srcRect b="45214" l="0" r="0" t="0"/>
          <a:stretch/>
        </p:blipFill>
        <p:spPr>
          <a:xfrm flipH="1" rot="10800000">
            <a:off x="0" y="3734126"/>
            <a:ext cx="4572000" cy="1409375"/>
          </a:xfrm>
          <a:prstGeom prst="rect">
            <a:avLst/>
          </a:prstGeom>
          <a:noFill/>
          <a:ln>
            <a:noFill/>
          </a:ln>
        </p:spPr>
      </p:pic>
      <p:pic>
        <p:nvPicPr>
          <p:cNvPr id="591" name="Google Shape;591;p80"/>
          <p:cNvPicPr preferRelativeResize="0"/>
          <p:nvPr/>
        </p:nvPicPr>
        <p:blipFill rotWithShape="1">
          <a:blip r:embed="rId4">
            <a:alphaModFix/>
          </a:blip>
          <a:srcRect b="25671" l="0" r="0" t="11820"/>
          <a:stretch/>
        </p:blipFill>
        <p:spPr>
          <a:xfrm flipH="1" rot="10800000">
            <a:off x="4572000" y="3734126"/>
            <a:ext cx="4572001" cy="1409374"/>
          </a:xfrm>
          <a:prstGeom prst="rect">
            <a:avLst/>
          </a:prstGeom>
          <a:noFill/>
          <a:ln>
            <a:noFill/>
          </a:ln>
        </p:spPr>
      </p:pic>
      <p:sp>
        <p:nvSpPr>
          <p:cNvPr id="592" name="Google Shape;592;p80"/>
          <p:cNvSpPr txBox="1"/>
          <p:nvPr/>
        </p:nvSpPr>
        <p:spPr>
          <a:xfrm>
            <a:off x="4911750" y="447050"/>
            <a:ext cx="3878700" cy="253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latin typeface="Lato"/>
                <a:ea typeface="Lato"/>
                <a:cs typeface="Lato"/>
                <a:sym typeface="Lato"/>
              </a:rPr>
              <a:t>Accelerate sales</a:t>
            </a:r>
            <a:endParaRPr b="1" sz="1050">
              <a:solidFill>
                <a:schemeClr val="lt1"/>
              </a:solidFill>
              <a:latin typeface="Lato"/>
              <a:ea typeface="Lato"/>
              <a:cs typeface="Lato"/>
              <a:sym typeface="Lato"/>
            </a:endParaRPr>
          </a:p>
          <a:p>
            <a:pPr indent="0" lvl="0" marL="0" rtl="0" algn="l">
              <a:lnSpc>
                <a:spcPct val="115000"/>
              </a:lnSpc>
              <a:spcBef>
                <a:spcPts val="1000"/>
              </a:spcBef>
              <a:spcAft>
                <a:spcPts val="0"/>
              </a:spcAft>
              <a:buNone/>
            </a:pPr>
            <a:r>
              <a:rPr b="1" lang="en" sz="1050">
                <a:solidFill>
                  <a:schemeClr val="lt1"/>
                </a:solidFill>
                <a:latin typeface="Lato"/>
                <a:ea typeface="Lato"/>
                <a:cs typeface="Lato"/>
                <a:sym typeface="Lato"/>
              </a:rPr>
              <a:t>Use Case 3: 2X more transactions with MikMak’s in-page Commerce Experience</a:t>
            </a:r>
            <a:endParaRPr b="1" sz="1050">
              <a:solidFill>
                <a:schemeClr val="lt1"/>
              </a:solidFill>
              <a:latin typeface="Lato"/>
              <a:ea typeface="Lato"/>
              <a:cs typeface="Lato"/>
              <a:sym typeface="Lato"/>
            </a:endParaRPr>
          </a:p>
          <a:p>
            <a:pPr indent="0" lvl="0" marL="0" rtl="0" algn="l">
              <a:lnSpc>
                <a:spcPct val="115000"/>
              </a:lnSpc>
              <a:spcBef>
                <a:spcPts val="1100"/>
              </a:spcBef>
              <a:spcAft>
                <a:spcPts val="0"/>
              </a:spcAft>
              <a:buNone/>
            </a:pPr>
            <a:r>
              <a:rPr lang="en" sz="1050">
                <a:solidFill>
                  <a:schemeClr val="lt1"/>
                </a:solidFill>
                <a:latin typeface="Lato"/>
                <a:ea typeface="Lato"/>
                <a:cs typeface="Lato"/>
                <a:sym typeface="Lato"/>
              </a:rPr>
              <a:t>A global leader in CPG tested two different options of Where-to-Buy on their websites across several brands. MikMak's analytics revealed that the MikMak Commerce Experience with an in-page layout reduced clicks and recorded up to a 55% increase in Where-to-Buy performance, resulting in a doubling of transactions compared to their previous solution. As a result, they swiftly adopted MikMak's solution, which they could embed directly on any of their Product Detail Pages.</a:t>
            </a:r>
            <a:endParaRPr sz="1050">
              <a:solidFill>
                <a:schemeClr val="lt1"/>
              </a:solidFill>
              <a:latin typeface="Lato"/>
              <a:ea typeface="Lato"/>
              <a:cs typeface="Lato"/>
              <a:sym typeface="Lato"/>
            </a:endParaRPr>
          </a:p>
        </p:txBody>
      </p:sp>
      <p:grpSp>
        <p:nvGrpSpPr>
          <p:cNvPr id="593" name="Google Shape;593;p80"/>
          <p:cNvGrpSpPr/>
          <p:nvPr/>
        </p:nvGrpSpPr>
        <p:grpSpPr>
          <a:xfrm>
            <a:off x="4969125" y="3189250"/>
            <a:ext cx="4175000" cy="1029600"/>
            <a:chOff x="4969125" y="3189250"/>
            <a:chExt cx="4175000" cy="1029600"/>
          </a:xfrm>
        </p:grpSpPr>
        <p:sp>
          <p:nvSpPr>
            <p:cNvPr id="594" name="Google Shape;594;p80"/>
            <p:cNvSpPr/>
            <p:nvPr/>
          </p:nvSpPr>
          <p:spPr>
            <a:xfrm>
              <a:off x="4969125" y="3189250"/>
              <a:ext cx="4162800" cy="1029600"/>
            </a:xfrm>
            <a:prstGeom prst="roundRect">
              <a:avLst>
                <a:gd fmla="val 50000" name="adj"/>
              </a:avLst>
            </a:prstGeom>
            <a:solidFill>
              <a:schemeClr val="accent1"/>
            </a:solidFill>
            <a:ln>
              <a:noFill/>
            </a:ln>
            <a:effectLst>
              <a:outerShdw blurRad="185738" rotWithShape="0" algn="bl" dir="5400000"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95" name="Google Shape;595;p80"/>
            <p:cNvSpPr/>
            <p:nvPr/>
          </p:nvSpPr>
          <p:spPr>
            <a:xfrm>
              <a:off x="8533625" y="3189250"/>
              <a:ext cx="610500" cy="102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96" name="Google Shape;596;p80"/>
            <p:cNvSpPr txBox="1"/>
            <p:nvPr/>
          </p:nvSpPr>
          <p:spPr>
            <a:xfrm>
              <a:off x="5663925" y="3288388"/>
              <a:ext cx="32184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100"/>
                </a:spcBef>
                <a:spcAft>
                  <a:spcPts val="0"/>
                </a:spcAft>
                <a:buNone/>
              </a:pPr>
              <a:r>
                <a:rPr lang="en" sz="1050">
                  <a:solidFill>
                    <a:schemeClr val="lt1"/>
                  </a:solidFill>
                  <a:latin typeface="Lato"/>
                  <a:ea typeface="Lato"/>
                  <a:cs typeface="Lato"/>
                  <a:sym typeface="Lato"/>
                </a:rPr>
                <a:t>MikMak Insight: Frictionless path to purchase and reducing the number of clicks needed to access purchase options critically reduces shopper frustration and accelerates sales conversion.</a:t>
              </a:r>
              <a:endParaRPr sz="1050">
                <a:solidFill>
                  <a:schemeClr val="lt1"/>
                </a:solidFill>
                <a:latin typeface="Lato"/>
                <a:ea typeface="Lato"/>
                <a:cs typeface="Lato"/>
                <a:sym typeface="Lato"/>
              </a:endParaRPr>
            </a:p>
          </p:txBody>
        </p:sp>
        <p:pic>
          <p:nvPicPr>
            <p:cNvPr id="597" name="Google Shape;597;p80"/>
            <p:cNvPicPr preferRelativeResize="0"/>
            <p:nvPr/>
          </p:nvPicPr>
          <p:blipFill>
            <a:blip r:embed="rId5">
              <a:alphaModFix/>
            </a:blip>
            <a:stretch>
              <a:fillRect/>
            </a:stretch>
          </p:blipFill>
          <p:spPr>
            <a:xfrm>
              <a:off x="5258875" y="3511526"/>
              <a:ext cx="312401" cy="312375"/>
            </a:xfrm>
            <a:prstGeom prst="rect">
              <a:avLst/>
            </a:prstGeom>
            <a:noFill/>
            <a:ln>
              <a:noFill/>
            </a:ln>
          </p:spPr>
        </p:pic>
      </p:grpSp>
      <p:pic>
        <p:nvPicPr>
          <p:cNvPr id="598" name="Google Shape;598;p80">
            <a:hlinkClick r:id="rId6"/>
          </p:cNvPr>
          <p:cNvPicPr preferRelativeResize="0"/>
          <p:nvPr/>
        </p:nvPicPr>
        <p:blipFill>
          <a:blip r:embed="rId7">
            <a:alphaModFix/>
          </a:blip>
          <a:stretch>
            <a:fillRect/>
          </a:stretch>
        </p:blipFill>
        <p:spPr>
          <a:xfrm>
            <a:off x="408625" y="4717278"/>
            <a:ext cx="414150" cy="150322"/>
          </a:xfrm>
          <a:prstGeom prst="rect">
            <a:avLst/>
          </a:prstGeom>
          <a:noFill/>
          <a:ln>
            <a:noFill/>
          </a:ln>
        </p:spPr>
      </p:pic>
      <p:grpSp>
        <p:nvGrpSpPr>
          <p:cNvPr id="599" name="Google Shape;599;p80"/>
          <p:cNvGrpSpPr/>
          <p:nvPr/>
        </p:nvGrpSpPr>
        <p:grpSpPr>
          <a:xfrm>
            <a:off x="0" y="3189250"/>
            <a:ext cx="4264500" cy="1029600"/>
            <a:chOff x="0" y="3189250"/>
            <a:chExt cx="4264500" cy="1029600"/>
          </a:xfrm>
        </p:grpSpPr>
        <p:sp>
          <p:nvSpPr>
            <p:cNvPr id="600" name="Google Shape;600;p80"/>
            <p:cNvSpPr/>
            <p:nvPr/>
          </p:nvSpPr>
          <p:spPr>
            <a:xfrm>
              <a:off x="101700" y="3189250"/>
              <a:ext cx="4162800" cy="1029600"/>
            </a:xfrm>
            <a:prstGeom prst="roundRect">
              <a:avLst>
                <a:gd fmla="val 50000" name="adj"/>
              </a:avLst>
            </a:prstGeom>
            <a:solidFill>
              <a:schemeClr val="accent1"/>
            </a:solidFill>
            <a:ln>
              <a:noFill/>
            </a:ln>
            <a:effectLst>
              <a:outerShdw blurRad="185738" rotWithShape="0" algn="bl" dir="5400000"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601" name="Google Shape;601;p80"/>
            <p:cNvSpPr/>
            <p:nvPr/>
          </p:nvSpPr>
          <p:spPr>
            <a:xfrm>
              <a:off x="0" y="3189250"/>
              <a:ext cx="610500" cy="102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602" name="Google Shape;602;p80"/>
            <p:cNvPicPr preferRelativeResize="0"/>
            <p:nvPr/>
          </p:nvPicPr>
          <p:blipFill>
            <a:blip r:embed="rId5">
              <a:alphaModFix/>
            </a:blip>
            <a:stretch>
              <a:fillRect/>
            </a:stretch>
          </p:blipFill>
          <p:spPr>
            <a:xfrm>
              <a:off x="3575200" y="3511526"/>
              <a:ext cx="312401" cy="312375"/>
            </a:xfrm>
            <a:prstGeom prst="rect">
              <a:avLst/>
            </a:prstGeom>
            <a:noFill/>
            <a:ln>
              <a:noFill/>
            </a:ln>
          </p:spPr>
        </p:pic>
        <p:sp>
          <p:nvSpPr>
            <p:cNvPr id="603" name="Google Shape;603;p80"/>
            <p:cNvSpPr txBox="1"/>
            <p:nvPr/>
          </p:nvSpPr>
          <p:spPr>
            <a:xfrm>
              <a:off x="299650" y="3288388"/>
              <a:ext cx="32184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100"/>
                </a:spcBef>
                <a:spcAft>
                  <a:spcPts val="0"/>
                </a:spcAft>
                <a:buNone/>
              </a:pPr>
              <a:r>
                <a:rPr lang="en" sz="1050">
                  <a:solidFill>
                    <a:schemeClr val="lt1"/>
                  </a:solidFill>
                  <a:latin typeface="Lato"/>
                  <a:ea typeface="Lato"/>
                  <a:cs typeface="Lato"/>
                  <a:sym typeface="Lato"/>
                </a:rPr>
                <a:t>MikMak Insight: 41% of cart abandonment can be tied to a retailer preference. Offering multiple retailer options allows you to cater to more shopper preferences, to increase your chances of conversion.</a:t>
              </a:r>
              <a:endParaRPr sz="1050">
                <a:solidFill>
                  <a:schemeClr val="lt1"/>
                </a:solidFill>
                <a:latin typeface="Lato"/>
                <a:ea typeface="Lato"/>
                <a:cs typeface="Lato"/>
                <a:sym typeface="Lato"/>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3"/>
          <p:cNvSpPr/>
          <p:nvPr/>
        </p:nvSpPr>
        <p:spPr>
          <a:xfrm>
            <a:off x="5506750" y="0"/>
            <a:ext cx="3637500" cy="3574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38" name="Google Shape;338;p63"/>
          <p:cNvSpPr txBox="1"/>
          <p:nvPr/>
        </p:nvSpPr>
        <p:spPr>
          <a:xfrm>
            <a:off x="321450" y="312400"/>
            <a:ext cx="3189300" cy="41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1"/>
                </a:solidFill>
                <a:latin typeface="Raleway ExtraBold"/>
                <a:ea typeface="Raleway ExtraBold"/>
                <a:cs typeface="Raleway ExtraBold"/>
                <a:sym typeface="Raleway ExtraBold"/>
              </a:rPr>
              <a:t>Introduction</a:t>
            </a:r>
            <a:endParaRPr sz="2000">
              <a:solidFill>
                <a:schemeClr val="accent1"/>
              </a:solidFill>
              <a:latin typeface="Raleway ExtraBold"/>
              <a:ea typeface="Raleway ExtraBold"/>
              <a:cs typeface="Raleway ExtraBold"/>
              <a:sym typeface="Raleway ExtraBold"/>
            </a:endParaRPr>
          </a:p>
        </p:txBody>
      </p:sp>
      <p:pic>
        <p:nvPicPr>
          <p:cNvPr id="339" name="Google Shape;339;p63">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340" name="Google Shape;340;p63"/>
          <p:cNvSpPr txBox="1"/>
          <p:nvPr/>
        </p:nvSpPr>
        <p:spPr>
          <a:xfrm>
            <a:off x="321450" y="820925"/>
            <a:ext cx="2335800" cy="369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050">
                <a:solidFill>
                  <a:schemeClr val="dk1"/>
                </a:solidFill>
                <a:latin typeface="Lato"/>
                <a:ea typeface="Lato"/>
                <a:cs typeface="Lato"/>
                <a:sym typeface="Lato"/>
              </a:rPr>
              <a:t>Brand websites rank among the Top 5 places for pre-purchase research, with  </a:t>
            </a:r>
            <a:r>
              <a:rPr lang="en" sz="1050" u="sng">
                <a:solidFill>
                  <a:srgbClr val="4369F4"/>
                </a:solidFill>
                <a:latin typeface="Lato"/>
                <a:ea typeface="Lato"/>
                <a:cs typeface="Lato"/>
                <a:sym typeface="Lato"/>
                <a:hlinkClick r:id="rId5">
                  <a:extLst>
                    <a:ext uri="{A12FA001-AC4F-418D-AE19-62706E023703}">
                      <ahyp:hlinkClr val="tx"/>
                    </a:ext>
                  </a:extLst>
                </a:hlinkClick>
              </a:rPr>
              <a:t>56 percent</a:t>
            </a:r>
            <a:r>
              <a:rPr lang="en" sz="1050">
                <a:solidFill>
                  <a:schemeClr val="dk1"/>
                </a:solidFill>
                <a:latin typeface="Lato"/>
                <a:ea typeface="Lato"/>
                <a:cs typeface="Lato"/>
                <a:sym typeface="Lato"/>
              </a:rPr>
              <a:t> of shoppers visiting them to gather information about products they consider buying.</a:t>
            </a:r>
            <a:r>
              <a:rPr lang="en" sz="1050">
                <a:solidFill>
                  <a:srgbClr val="223448"/>
                </a:solidFill>
                <a:latin typeface="Lato"/>
                <a:ea typeface="Lato"/>
                <a:cs typeface="Lato"/>
                <a:sym typeface="Lato"/>
              </a:rPr>
              <a:t> While </a:t>
            </a:r>
            <a:r>
              <a:rPr lang="en" sz="1050">
                <a:solidFill>
                  <a:schemeClr val="dk1"/>
                </a:solidFill>
                <a:latin typeface="Lato"/>
                <a:ea typeface="Lato"/>
                <a:cs typeface="Lato"/>
                <a:sym typeface="Lato"/>
              </a:rPr>
              <a:t>most brands have a website, many only showcase their products, setting up a conversion dead-end.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050">
                <a:solidFill>
                  <a:schemeClr val="dk1"/>
                </a:solidFill>
                <a:latin typeface="Lato"/>
                <a:ea typeface="Lato"/>
                <a:cs typeface="Lato"/>
                <a:sym typeface="Lato"/>
              </a:rPr>
              <a:t>The Direct-To-Consumer (DTC) eCommerce approach isn’t suitable for all brands, as many rely heavily on retailer partners. It’s also becoming increasingly evident today that the </a:t>
            </a:r>
            <a:r>
              <a:rPr lang="en" sz="1050" u="sng">
                <a:solidFill>
                  <a:srgbClr val="4369F4"/>
                </a:solidFill>
                <a:latin typeface="Lato"/>
                <a:ea typeface="Lato"/>
                <a:cs typeface="Lato"/>
                <a:sym typeface="Lato"/>
                <a:hlinkClick r:id="rId6">
                  <a:extLst>
                    <a:ext uri="{A12FA001-AC4F-418D-AE19-62706E023703}">
                      <ahyp:hlinkClr val="tx"/>
                    </a:ext>
                  </a:extLst>
                </a:hlinkClick>
              </a:rPr>
              <a:t>DTC-only model has passed its peak</a:t>
            </a:r>
            <a:r>
              <a:rPr lang="en" sz="1050">
                <a:solidFill>
                  <a:schemeClr val="dk1"/>
                </a:solidFill>
                <a:latin typeface="Lato"/>
                <a:ea typeface="Lato"/>
                <a:cs typeface="Lato"/>
                <a:sym typeface="Lato"/>
              </a:rPr>
              <a:t>. Multichannel brands require alternative methods to capture consumer behaviors and preferences.</a:t>
            </a:r>
            <a:endParaRPr sz="1050">
              <a:latin typeface="Lato"/>
              <a:ea typeface="Lato"/>
              <a:cs typeface="Lato"/>
              <a:sym typeface="Lato"/>
            </a:endParaRPr>
          </a:p>
        </p:txBody>
      </p:sp>
      <p:pic>
        <p:nvPicPr>
          <p:cNvPr id="341" name="Google Shape;341;p63"/>
          <p:cNvPicPr preferRelativeResize="0"/>
          <p:nvPr/>
        </p:nvPicPr>
        <p:blipFill rotWithShape="1">
          <a:blip r:embed="rId7">
            <a:alphaModFix amt="47000"/>
          </a:blip>
          <a:srcRect b="30762" l="-6381" r="59148" t="0"/>
          <a:stretch/>
        </p:blipFill>
        <p:spPr>
          <a:xfrm flipH="1" rot="5400000">
            <a:off x="4963138" y="550863"/>
            <a:ext cx="4731774" cy="3630050"/>
          </a:xfrm>
          <a:prstGeom prst="rect">
            <a:avLst/>
          </a:prstGeom>
          <a:noFill/>
          <a:ln>
            <a:noFill/>
          </a:ln>
        </p:spPr>
      </p:pic>
      <p:sp>
        <p:nvSpPr>
          <p:cNvPr id="342" name="Google Shape;342;p63"/>
          <p:cNvSpPr txBox="1"/>
          <p:nvPr/>
        </p:nvSpPr>
        <p:spPr>
          <a:xfrm>
            <a:off x="2793082" y="820925"/>
            <a:ext cx="2335800" cy="388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None/>
            </a:pPr>
            <a:r>
              <a:rPr lang="en" sz="1050">
                <a:solidFill>
                  <a:schemeClr val="dk1"/>
                </a:solidFill>
                <a:latin typeface="Lato"/>
                <a:ea typeface="Lato"/>
                <a:cs typeface="Lato"/>
                <a:sym typeface="Lato"/>
              </a:rPr>
              <a:t>Where-to-Buy solutions like </a:t>
            </a:r>
            <a:r>
              <a:rPr lang="en" sz="1050" u="sng">
                <a:solidFill>
                  <a:srgbClr val="1155CC"/>
                </a:solidFill>
                <a:latin typeface="Lato"/>
                <a:ea typeface="Lato"/>
                <a:cs typeface="Lato"/>
                <a:sym typeface="Lato"/>
                <a:hlinkClick r:id="rId8">
                  <a:extLst>
                    <a:ext uri="{A12FA001-AC4F-418D-AE19-62706E023703}">
                      <ahyp:hlinkClr val="tx"/>
                    </a:ext>
                  </a:extLst>
                </a:hlinkClick>
              </a:rPr>
              <a:t>MikMak Commerce for Brand Websites</a:t>
            </a:r>
            <a:r>
              <a:rPr lang="en" sz="1050">
                <a:solidFill>
                  <a:schemeClr val="dk1"/>
                </a:solidFill>
                <a:latin typeface="Lato"/>
                <a:ea typeface="Lato"/>
                <a:cs typeface="Lato"/>
                <a:sym typeface="Lato"/>
              </a:rPr>
              <a:t> can enhance shopping experiences by directing shoppers straight to checkout at retailers, both online and in-store. This solution also enables you to monitor your brand website audience’s preferences, providing invaluable insights to optimize marketing for both loyal and new customers. </a:t>
            </a:r>
            <a:endParaRPr sz="1050">
              <a:solidFill>
                <a:schemeClr val="dk1"/>
              </a:solidFill>
              <a:latin typeface="Lato"/>
              <a:ea typeface="Lato"/>
              <a:cs typeface="Lato"/>
              <a:sym typeface="Lato"/>
            </a:endParaRPr>
          </a:p>
          <a:p>
            <a:pPr indent="0" lvl="0" marL="0" rtl="0" algn="l">
              <a:lnSpc>
                <a:spcPct val="115000"/>
              </a:lnSpc>
              <a:spcBef>
                <a:spcPts val="1500"/>
              </a:spcBef>
              <a:spcAft>
                <a:spcPts val="1500"/>
              </a:spcAft>
              <a:buNone/>
            </a:pPr>
            <a:r>
              <a:rPr lang="en" sz="1050">
                <a:solidFill>
                  <a:schemeClr val="dk1"/>
                </a:solidFill>
                <a:latin typeface="Lato"/>
                <a:ea typeface="Lato"/>
                <a:cs typeface="Lato"/>
                <a:sym typeface="Lato"/>
              </a:rPr>
              <a:t>In this guide, we have compiled best practices, creative examples, and insights from industry-leading brand partners of MikMak, demonstrating how implementing a Where-to-Buy solution on your brand website can improve marketing effectiveness, and accelerate sales.</a:t>
            </a:r>
            <a:endParaRPr sz="1050">
              <a:latin typeface="Lato"/>
              <a:ea typeface="Lato"/>
              <a:cs typeface="Lato"/>
              <a:sym typeface="Lato"/>
            </a:endParaRPr>
          </a:p>
        </p:txBody>
      </p:sp>
      <p:sp>
        <p:nvSpPr>
          <p:cNvPr id="343" name="Google Shape;343;p63"/>
          <p:cNvSpPr/>
          <p:nvPr/>
        </p:nvSpPr>
        <p:spPr>
          <a:xfrm>
            <a:off x="5506750" y="3051225"/>
            <a:ext cx="3637250" cy="2092275"/>
          </a:xfrm>
          <a:prstGeom prst="flowChartManualInput">
            <a:avLst/>
          </a:prstGeom>
          <a:solidFill>
            <a:srgbClr val="3552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44" name="Google Shape;344;p63"/>
          <p:cNvSpPr/>
          <p:nvPr/>
        </p:nvSpPr>
        <p:spPr>
          <a:xfrm>
            <a:off x="5948200" y="816300"/>
            <a:ext cx="2754600" cy="35109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345" name="Google Shape;345;p63"/>
          <p:cNvSpPr txBox="1"/>
          <p:nvPr/>
        </p:nvSpPr>
        <p:spPr>
          <a:xfrm>
            <a:off x="6174950" y="1815775"/>
            <a:ext cx="2335800" cy="1831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500"/>
              </a:spcBef>
              <a:spcAft>
                <a:spcPts val="0"/>
              </a:spcAft>
              <a:buNone/>
            </a:pPr>
            <a:r>
              <a:rPr i="1" lang="en" sz="1050">
                <a:solidFill>
                  <a:schemeClr val="dk1"/>
                </a:solidFill>
                <a:latin typeface="Lato"/>
                <a:ea typeface="Lato"/>
                <a:cs typeface="Lato"/>
                <a:sym typeface="Lato"/>
              </a:rPr>
              <a:t>“DTC is much harder today than it was a few years ago, with all the different changes in technology and privacy policies. Our strong belief today, at least for the type of brand we are running, is that you must have a strong retail partner, and you cannot really do it on your own.”</a:t>
            </a:r>
            <a:endParaRPr i="1" sz="1050">
              <a:solidFill>
                <a:schemeClr val="dk1"/>
              </a:solidFill>
              <a:latin typeface="Lato"/>
              <a:ea typeface="Lato"/>
              <a:cs typeface="Lato"/>
              <a:sym typeface="Lato"/>
            </a:endParaRPr>
          </a:p>
          <a:p>
            <a:pPr indent="0" lvl="0" marL="0" rtl="0" algn="l">
              <a:lnSpc>
                <a:spcPct val="100000"/>
              </a:lnSpc>
              <a:spcBef>
                <a:spcPts val="1500"/>
              </a:spcBef>
              <a:spcAft>
                <a:spcPts val="1500"/>
              </a:spcAft>
              <a:buNone/>
            </a:pPr>
            <a:r>
              <a:rPr b="1" lang="en" sz="1050">
                <a:solidFill>
                  <a:schemeClr val="dk1"/>
                </a:solidFill>
                <a:latin typeface="Lato"/>
                <a:ea typeface="Lato"/>
                <a:cs typeface="Lato"/>
                <a:sym typeface="Lato"/>
              </a:rPr>
              <a:t>- Julien Bouzitat, General Manager</a:t>
            </a:r>
            <a:endParaRPr b="1" sz="1050">
              <a:solidFill>
                <a:schemeClr val="dk1"/>
              </a:solidFill>
              <a:latin typeface="Lato"/>
              <a:ea typeface="Lato"/>
              <a:cs typeface="Lato"/>
              <a:sym typeface="Lato"/>
            </a:endParaRPr>
          </a:p>
        </p:txBody>
      </p:sp>
      <p:pic>
        <p:nvPicPr>
          <p:cNvPr id="346" name="Google Shape;346;p63"/>
          <p:cNvPicPr preferRelativeResize="0"/>
          <p:nvPr/>
        </p:nvPicPr>
        <p:blipFill rotWithShape="1">
          <a:blip r:embed="rId9">
            <a:alphaModFix/>
          </a:blip>
          <a:srcRect b="0" l="20070" r="0" t="0"/>
          <a:stretch/>
        </p:blipFill>
        <p:spPr>
          <a:xfrm>
            <a:off x="5948200" y="1182374"/>
            <a:ext cx="1133998" cy="378899"/>
          </a:xfrm>
          <a:prstGeom prst="rect">
            <a:avLst/>
          </a:prstGeom>
          <a:noFill/>
          <a:ln>
            <a:noFill/>
          </a:ln>
        </p:spPr>
      </p:pic>
      <p:sp>
        <p:nvSpPr>
          <p:cNvPr id="347" name="Google Shape;347;p63">
            <a:hlinkClick r:id="rId10"/>
          </p:cNvPr>
          <p:cNvSpPr/>
          <p:nvPr/>
        </p:nvSpPr>
        <p:spPr>
          <a:xfrm>
            <a:off x="7304875" y="1215075"/>
            <a:ext cx="1134000" cy="313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uFill>
                  <a:noFill/>
                </a:uFill>
                <a:latin typeface="Lato"/>
                <a:ea typeface="Lato"/>
                <a:cs typeface="Lato"/>
                <a:sym typeface="Lato"/>
                <a:hlinkClick r:id="rId11">
                  <a:extLst>
                    <a:ext uri="{A12FA001-AC4F-418D-AE19-62706E023703}">
                      <ahyp:hlinkClr val="tx"/>
                    </a:ext>
                  </a:extLst>
                </a:hlinkClick>
              </a:rPr>
              <a:t>LISTEN NOW</a:t>
            </a:r>
            <a:endParaRPr b="1" sz="1000">
              <a:solidFill>
                <a:schemeClr val="lt1"/>
              </a:solidFill>
              <a:latin typeface="Lato"/>
              <a:ea typeface="Lato"/>
              <a:cs typeface="Lato"/>
              <a:sym typeface="Lato"/>
            </a:endParaRPr>
          </a:p>
        </p:txBody>
      </p:sp>
      <p:pic>
        <p:nvPicPr>
          <p:cNvPr id="348" name="Google Shape;348;p63"/>
          <p:cNvPicPr preferRelativeResize="0"/>
          <p:nvPr/>
        </p:nvPicPr>
        <p:blipFill>
          <a:blip r:embed="rId12">
            <a:alphaModFix/>
          </a:blip>
          <a:stretch>
            <a:fillRect/>
          </a:stretch>
        </p:blipFill>
        <p:spPr>
          <a:xfrm>
            <a:off x="6260425" y="3714388"/>
            <a:ext cx="1503251" cy="150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81"/>
          <p:cNvPicPr preferRelativeResize="0"/>
          <p:nvPr/>
        </p:nvPicPr>
        <p:blipFill rotWithShape="1">
          <a:blip r:embed="rId3">
            <a:alphaModFix/>
          </a:blip>
          <a:srcRect b="51907" l="0" r="0" t="14241"/>
          <a:stretch/>
        </p:blipFill>
        <p:spPr>
          <a:xfrm>
            <a:off x="0" y="3080400"/>
            <a:ext cx="9144003" cy="2063102"/>
          </a:xfrm>
          <a:prstGeom prst="rect">
            <a:avLst/>
          </a:prstGeom>
          <a:noFill/>
          <a:ln>
            <a:noFill/>
          </a:ln>
        </p:spPr>
      </p:pic>
      <p:sp>
        <p:nvSpPr>
          <p:cNvPr id="609" name="Google Shape;609;p81"/>
          <p:cNvSpPr/>
          <p:nvPr/>
        </p:nvSpPr>
        <p:spPr>
          <a:xfrm>
            <a:off x="0" y="0"/>
            <a:ext cx="9144000" cy="3080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610" name="Google Shape;610;p81"/>
          <p:cNvSpPr txBox="1"/>
          <p:nvPr/>
        </p:nvSpPr>
        <p:spPr>
          <a:xfrm>
            <a:off x="339750" y="439800"/>
            <a:ext cx="8385300" cy="179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latin typeface="Lato"/>
                <a:ea typeface="Lato"/>
                <a:cs typeface="Lato"/>
                <a:sym typeface="Lato"/>
              </a:rPr>
              <a:t>Save time &amp; money</a:t>
            </a:r>
            <a:endParaRPr b="1" sz="1050">
              <a:solidFill>
                <a:schemeClr val="lt1"/>
              </a:solidFill>
              <a:latin typeface="Lato"/>
              <a:ea typeface="Lato"/>
              <a:cs typeface="Lato"/>
              <a:sym typeface="Lato"/>
            </a:endParaRPr>
          </a:p>
          <a:p>
            <a:pPr indent="0" lvl="0" marL="0" rtl="0" algn="l">
              <a:lnSpc>
                <a:spcPct val="115000"/>
              </a:lnSpc>
              <a:spcBef>
                <a:spcPts val="1000"/>
              </a:spcBef>
              <a:spcAft>
                <a:spcPts val="0"/>
              </a:spcAft>
              <a:buNone/>
            </a:pPr>
            <a:r>
              <a:rPr b="1" lang="en" sz="1050">
                <a:solidFill>
                  <a:schemeClr val="lt1"/>
                </a:solidFill>
                <a:latin typeface="Lato"/>
                <a:ea typeface="Lato"/>
                <a:cs typeface="Lato"/>
                <a:sym typeface="Lato"/>
              </a:rPr>
              <a:t>Use Case 4: Incremental sales avoiding out-of-stock experiences</a:t>
            </a:r>
            <a:endParaRPr b="1" sz="1050">
              <a:solidFill>
                <a:schemeClr val="lt1"/>
              </a:solidFill>
              <a:latin typeface="Lato"/>
              <a:ea typeface="Lato"/>
              <a:cs typeface="Lato"/>
              <a:sym typeface="Lato"/>
            </a:endParaRPr>
          </a:p>
          <a:p>
            <a:pPr indent="0" lvl="0" marL="0" rtl="0" algn="l">
              <a:lnSpc>
                <a:spcPct val="115000"/>
              </a:lnSpc>
              <a:spcBef>
                <a:spcPts val="1100"/>
              </a:spcBef>
              <a:spcAft>
                <a:spcPts val="0"/>
              </a:spcAft>
              <a:buNone/>
            </a:pPr>
            <a:r>
              <a:rPr lang="en" sz="1050">
                <a:solidFill>
                  <a:schemeClr val="lt1"/>
                </a:solidFill>
                <a:latin typeface="Lato"/>
                <a:ea typeface="Lato"/>
                <a:cs typeface="Lato"/>
                <a:sym typeface="Lato"/>
              </a:rPr>
              <a:t>Vitamin and supplement brand Olly facilitates the sale of out-of-stock products on their website through third-party retailers. When shoppers come across an out of-stock product, instead of an ‘add to cart’ button, they will see a ‘where to buy’ button that loads MikMak Commerce, showing online and in-store purchase options based on the shopper’s geolocation. This also allows Olly to capture first-party data on the shoppers interacting with out-of-stock products. Olly gets valuable insights into the performance of enabling sales on out-of-stock items and the shopping preferences of their consumers.</a:t>
            </a:r>
            <a:endParaRPr sz="1050">
              <a:solidFill>
                <a:schemeClr val="lt1"/>
              </a:solidFill>
              <a:latin typeface="Lato"/>
              <a:ea typeface="Lato"/>
              <a:cs typeface="Lato"/>
              <a:sym typeface="Lato"/>
            </a:endParaRPr>
          </a:p>
        </p:txBody>
      </p:sp>
      <p:pic>
        <p:nvPicPr>
          <p:cNvPr id="611" name="Google Shape;611;p81">
            <a:hlinkClick r:id="rId4"/>
          </p:cNvPr>
          <p:cNvPicPr preferRelativeResize="0"/>
          <p:nvPr/>
        </p:nvPicPr>
        <p:blipFill>
          <a:blip r:embed="rId5">
            <a:alphaModFix/>
          </a:blip>
          <a:stretch>
            <a:fillRect/>
          </a:stretch>
        </p:blipFill>
        <p:spPr>
          <a:xfrm>
            <a:off x="408625" y="4717278"/>
            <a:ext cx="414150" cy="150322"/>
          </a:xfrm>
          <a:prstGeom prst="rect">
            <a:avLst/>
          </a:prstGeom>
          <a:noFill/>
          <a:ln>
            <a:noFill/>
          </a:ln>
        </p:spPr>
      </p:pic>
      <p:grpSp>
        <p:nvGrpSpPr>
          <p:cNvPr id="612" name="Google Shape;612;p81"/>
          <p:cNvGrpSpPr/>
          <p:nvPr/>
        </p:nvGrpSpPr>
        <p:grpSpPr>
          <a:xfrm>
            <a:off x="0" y="2571750"/>
            <a:ext cx="7962300" cy="1029600"/>
            <a:chOff x="0" y="3189250"/>
            <a:chExt cx="7962300" cy="1029600"/>
          </a:xfrm>
        </p:grpSpPr>
        <p:sp>
          <p:nvSpPr>
            <p:cNvPr id="613" name="Google Shape;613;p81"/>
            <p:cNvSpPr/>
            <p:nvPr/>
          </p:nvSpPr>
          <p:spPr>
            <a:xfrm>
              <a:off x="101700" y="3189250"/>
              <a:ext cx="7860600" cy="1029600"/>
            </a:xfrm>
            <a:prstGeom prst="roundRect">
              <a:avLst>
                <a:gd fmla="val 50000" name="adj"/>
              </a:avLst>
            </a:prstGeom>
            <a:solidFill>
              <a:schemeClr val="accent1"/>
            </a:solidFill>
            <a:ln>
              <a:noFill/>
            </a:ln>
            <a:effectLst>
              <a:outerShdw blurRad="185738" rotWithShape="0" algn="bl" dir="5400000" dist="1905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614" name="Google Shape;614;p81"/>
            <p:cNvSpPr/>
            <p:nvPr/>
          </p:nvSpPr>
          <p:spPr>
            <a:xfrm>
              <a:off x="0" y="3189250"/>
              <a:ext cx="610500" cy="102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615" name="Google Shape;615;p81"/>
            <p:cNvPicPr preferRelativeResize="0"/>
            <p:nvPr/>
          </p:nvPicPr>
          <p:blipFill>
            <a:blip r:embed="rId6">
              <a:alphaModFix/>
            </a:blip>
            <a:stretch>
              <a:fillRect/>
            </a:stretch>
          </p:blipFill>
          <p:spPr>
            <a:xfrm>
              <a:off x="7293850" y="3547851"/>
              <a:ext cx="312401" cy="312375"/>
            </a:xfrm>
            <a:prstGeom prst="rect">
              <a:avLst/>
            </a:prstGeom>
            <a:noFill/>
            <a:ln>
              <a:noFill/>
            </a:ln>
          </p:spPr>
        </p:pic>
        <p:sp>
          <p:nvSpPr>
            <p:cNvPr id="616" name="Google Shape;616;p81"/>
            <p:cNvSpPr txBox="1"/>
            <p:nvPr/>
          </p:nvSpPr>
          <p:spPr>
            <a:xfrm>
              <a:off x="339750" y="3288400"/>
              <a:ext cx="68307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100"/>
                </a:spcBef>
                <a:spcAft>
                  <a:spcPts val="0"/>
                </a:spcAft>
                <a:buNone/>
              </a:pPr>
              <a:r>
                <a:rPr lang="en" sz="1050">
                  <a:solidFill>
                    <a:schemeClr val="lt1"/>
                  </a:solidFill>
                  <a:latin typeface="Lato"/>
                  <a:ea typeface="Lato"/>
                  <a:cs typeface="Lato"/>
                  <a:sym typeface="Lato"/>
                </a:rPr>
                <a:t>MikMak Insight: Don't leave your shoppers empty-handed, or worse, risk losing them to your competitors! If your DTC store is out of stock but your retailers have your product on their shelves, Where-to-Buy ensures a seamless path to purchase. This ensures your customers receive a great user experience on your brand website, whether they buy the product from your eCommerce platform or your retailer partners.</a:t>
              </a:r>
              <a:endParaRPr sz="1050">
                <a:solidFill>
                  <a:schemeClr val="lt1"/>
                </a:solidFill>
                <a:latin typeface="Lato"/>
                <a:ea typeface="Lato"/>
                <a:cs typeface="Lato"/>
                <a:sym typeface="Lato"/>
              </a:endParaRPr>
            </a:p>
          </p:txBody>
        </p:sp>
      </p:grpSp>
      <p:sp>
        <p:nvSpPr>
          <p:cNvPr id="617" name="Google Shape;617;p81">
            <a:hlinkClick r:id="rId7"/>
          </p:cNvPr>
          <p:cNvSpPr/>
          <p:nvPr/>
        </p:nvSpPr>
        <p:spPr>
          <a:xfrm>
            <a:off x="7206600" y="684975"/>
            <a:ext cx="1406400" cy="313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uFill>
                  <a:noFill/>
                </a:uFill>
                <a:latin typeface="Lato"/>
                <a:ea typeface="Lato"/>
                <a:cs typeface="Lato"/>
                <a:sym typeface="Lato"/>
                <a:hlinkClick r:id="rId8">
                  <a:extLst>
                    <a:ext uri="{A12FA001-AC4F-418D-AE19-62706E023703}">
                      <ahyp:hlinkClr val="tx"/>
                    </a:ext>
                  </a:extLst>
                </a:hlinkClick>
              </a:rPr>
              <a:t>READ CASE STUDY</a:t>
            </a:r>
            <a:endParaRPr b="1" sz="1000">
              <a:solidFill>
                <a:schemeClr val="lt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2"/>
          <p:cNvSpPr txBox="1"/>
          <p:nvPr/>
        </p:nvSpPr>
        <p:spPr>
          <a:xfrm>
            <a:off x="321450" y="1269875"/>
            <a:ext cx="3507000" cy="313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050">
                <a:solidFill>
                  <a:schemeClr val="dk1"/>
                </a:solidFill>
                <a:latin typeface="Lato"/>
                <a:ea typeface="Lato"/>
                <a:cs typeface="Lato"/>
                <a:sym typeface="Lato"/>
              </a:rPr>
              <a:t>How do you evaluate your Where-to-Buy solution's performance? Start by defining your key goals. Determine if you aim to enable global or local eCommerce options, streamline customer journeys, boost sales with specific retailers, or support your DTC store to prevent out-of-stock experiences, and other objectives.</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050">
                <a:solidFill>
                  <a:schemeClr val="dk1"/>
                </a:solidFill>
                <a:latin typeface="Lato"/>
                <a:ea typeface="Lato"/>
                <a:cs typeface="Lato"/>
                <a:sym typeface="Lato"/>
              </a:rPr>
              <a:t>Setting clear goals guides implementation, creative layout, feature selection, and KPI metrics. At MikMak, we track various KPIs, offering insights into consumer activity, preferences, and conversions across retailers, products, traffic sources, and more. Our easy-to-use reporting dashboard provides detailed analysis and comparison, ensuring effective monitoring of customer journey data. Here’s a glimpse at a few metrics we monitor, to give you an idea:</a:t>
            </a:r>
            <a:endParaRPr sz="1050">
              <a:solidFill>
                <a:schemeClr val="dk1"/>
              </a:solidFill>
              <a:latin typeface="Lato"/>
              <a:ea typeface="Lato"/>
              <a:cs typeface="Lato"/>
              <a:sym typeface="Lato"/>
            </a:endParaRPr>
          </a:p>
        </p:txBody>
      </p:sp>
      <p:pic>
        <p:nvPicPr>
          <p:cNvPr id="623" name="Google Shape;623;p82">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624" name="Google Shape;624;p82"/>
          <p:cNvSpPr/>
          <p:nvPr/>
        </p:nvSpPr>
        <p:spPr>
          <a:xfrm>
            <a:off x="4103075" y="0"/>
            <a:ext cx="50406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625" name="Google Shape;625;p82"/>
          <p:cNvSpPr txBox="1"/>
          <p:nvPr/>
        </p:nvSpPr>
        <p:spPr>
          <a:xfrm>
            <a:off x="321450" y="370625"/>
            <a:ext cx="4807500" cy="5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1"/>
                </a:solidFill>
                <a:latin typeface="Raleway ExtraBold"/>
                <a:ea typeface="Raleway ExtraBold"/>
                <a:cs typeface="Raleway ExtraBold"/>
                <a:sym typeface="Raleway ExtraBold"/>
              </a:rPr>
              <a:t>Evaluating Where-to-Buy performance</a:t>
            </a:r>
            <a:endParaRPr sz="2000">
              <a:solidFill>
                <a:schemeClr val="accent1"/>
              </a:solidFill>
              <a:latin typeface="Raleway ExtraBold"/>
              <a:ea typeface="Raleway ExtraBold"/>
              <a:cs typeface="Raleway ExtraBold"/>
              <a:sym typeface="Raleway ExtraBold"/>
            </a:endParaRPr>
          </a:p>
        </p:txBody>
      </p:sp>
      <p:sp>
        <p:nvSpPr>
          <p:cNvPr id="626" name="Google Shape;626;p82"/>
          <p:cNvSpPr/>
          <p:nvPr/>
        </p:nvSpPr>
        <p:spPr>
          <a:xfrm>
            <a:off x="4489525" y="370625"/>
            <a:ext cx="4236900" cy="765000"/>
          </a:xfrm>
          <a:prstGeom prst="roundRect">
            <a:avLst>
              <a:gd fmla="val 2207"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15000"/>
              </a:lnSpc>
              <a:spcBef>
                <a:spcPts val="0"/>
              </a:spcBef>
              <a:spcAft>
                <a:spcPts val="0"/>
              </a:spcAft>
              <a:buNone/>
            </a:pPr>
            <a:r>
              <a:rPr b="1" lang="en" sz="950">
                <a:solidFill>
                  <a:schemeClr val="accent1"/>
                </a:solidFill>
                <a:latin typeface="Lato"/>
                <a:ea typeface="Lato"/>
                <a:cs typeface="Lato"/>
                <a:sym typeface="Lato"/>
              </a:rPr>
              <a:t>Purchase Intent Clicks:</a:t>
            </a:r>
            <a:r>
              <a:rPr lang="en" sz="800">
                <a:solidFill>
                  <a:schemeClr val="accent1"/>
                </a:solidFill>
                <a:latin typeface="Lato"/>
                <a:ea typeface="Lato"/>
                <a:cs typeface="Lato"/>
                <a:sym typeface="Lato"/>
              </a:rPr>
              <a:t> </a:t>
            </a:r>
            <a:endParaRPr sz="800">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lang="en" sz="950">
                <a:latin typeface="Lato"/>
                <a:ea typeface="Lato"/>
                <a:cs typeface="Lato"/>
                <a:sym typeface="Lato"/>
              </a:rPr>
              <a:t>The number of times a shopper has clicked through to at least one retailer during a single session</a:t>
            </a:r>
            <a:endParaRPr sz="950">
              <a:solidFill>
                <a:srgbClr val="000000"/>
              </a:solidFill>
              <a:latin typeface="Lato"/>
              <a:ea typeface="Lato"/>
              <a:cs typeface="Lato"/>
              <a:sym typeface="Lato"/>
            </a:endParaRPr>
          </a:p>
        </p:txBody>
      </p:sp>
      <p:sp>
        <p:nvSpPr>
          <p:cNvPr id="627" name="Google Shape;627;p82"/>
          <p:cNvSpPr/>
          <p:nvPr/>
        </p:nvSpPr>
        <p:spPr>
          <a:xfrm>
            <a:off x="4103400" y="2179450"/>
            <a:ext cx="5040600" cy="2964050"/>
          </a:xfrm>
          <a:prstGeom prst="flowChartManualInput">
            <a:avLst/>
          </a:prstGeom>
          <a:solidFill>
            <a:srgbClr val="3552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628" name="Google Shape;628;p82"/>
          <p:cNvSpPr/>
          <p:nvPr/>
        </p:nvSpPr>
        <p:spPr>
          <a:xfrm>
            <a:off x="4489575" y="1248431"/>
            <a:ext cx="4236900" cy="729000"/>
          </a:xfrm>
          <a:prstGeom prst="roundRect">
            <a:avLst>
              <a:gd fmla="val 2207"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15000"/>
              </a:lnSpc>
              <a:spcBef>
                <a:spcPts val="0"/>
              </a:spcBef>
              <a:spcAft>
                <a:spcPts val="0"/>
              </a:spcAft>
              <a:buNone/>
            </a:pPr>
            <a:r>
              <a:rPr b="1" lang="en" sz="950">
                <a:solidFill>
                  <a:schemeClr val="accent1"/>
                </a:solidFill>
                <a:latin typeface="Lato"/>
                <a:ea typeface="Lato"/>
                <a:cs typeface="Lato"/>
                <a:sym typeface="Lato"/>
              </a:rPr>
              <a:t>Transactions:</a:t>
            </a:r>
            <a:r>
              <a:rPr lang="en" sz="900">
                <a:solidFill>
                  <a:schemeClr val="accent1"/>
                </a:solidFill>
                <a:latin typeface="Lato"/>
                <a:ea typeface="Lato"/>
                <a:cs typeface="Lato"/>
                <a:sym typeface="Lato"/>
              </a:rPr>
              <a:t> </a:t>
            </a:r>
            <a:endParaRPr sz="900">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lang="en" sz="950">
                <a:latin typeface="Lato"/>
                <a:ea typeface="Lato"/>
                <a:cs typeface="Lato"/>
                <a:sym typeface="Lato"/>
              </a:rPr>
              <a:t>The number of attributable, unique orders that occurred within the retailer-defined attribution window</a:t>
            </a:r>
            <a:endParaRPr sz="800">
              <a:latin typeface="Lato"/>
              <a:ea typeface="Lato"/>
              <a:cs typeface="Lato"/>
              <a:sym typeface="Lato"/>
            </a:endParaRPr>
          </a:p>
        </p:txBody>
      </p:sp>
      <p:sp>
        <p:nvSpPr>
          <p:cNvPr id="629" name="Google Shape;629;p82"/>
          <p:cNvSpPr/>
          <p:nvPr/>
        </p:nvSpPr>
        <p:spPr>
          <a:xfrm>
            <a:off x="4489575" y="2090238"/>
            <a:ext cx="4236900" cy="765000"/>
          </a:xfrm>
          <a:prstGeom prst="roundRect">
            <a:avLst>
              <a:gd fmla="val 2207"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15000"/>
              </a:lnSpc>
              <a:spcBef>
                <a:spcPts val="0"/>
              </a:spcBef>
              <a:spcAft>
                <a:spcPts val="0"/>
              </a:spcAft>
              <a:buNone/>
            </a:pPr>
            <a:r>
              <a:t/>
            </a:r>
            <a:endParaRPr b="1" sz="800">
              <a:solidFill>
                <a:schemeClr val="accent1"/>
              </a:solidFill>
              <a:latin typeface="Lato"/>
              <a:ea typeface="Lato"/>
              <a:cs typeface="Lato"/>
              <a:sym typeface="Lato"/>
            </a:endParaRPr>
          </a:p>
          <a:p>
            <a:pPr indent="0" lvl="0" marL="0" rtl="0" algn="l">
              <a:lnSpc>
                <a:spcPct val="115000"/>
              </a:lnSpc>
              <a:spcBef>
                <a:spcPts val="0"/>
              </a:spcBef>
              <a:spcAft>
                <a:spcPts val="0"/>
              </a:spcAft>
              <a:buNone/>
            </a:pPr>
            <a:r>
              <a:t/>
            </a:r>
            <a:endParaRPr b="1" sz="800">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b="1" lang="en" sz="950">
                <a:solidFill>
                  <a:schemeClr val="accent1"/>
                </a:solidFill>
                <a:latin typeface="Lato"/>
                <a:ea typeface="Lato"/>
                <a:cs typeface="Lato"/>
                <a:sym typeface="Lato"/>
              </a:rPr>
              <a:t>Total Basket Attribution Sales: </a:t>
            </a:r>
            <a:endParaRPr sz="900">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lang="en" sz="950">
                <a:latin typeface="Lato"/>
                <a:ea typeface="Lato"/>
                <a:cs typeface="Lato"/>
                <a:sym typeface="Lato"/>
              </a:rPr>
              <a:t>The total tracked sales value from transactions that occurred within the retailer-defined attribution window</a:t>
            </a:r>
            <a:endParaRPr sz="800">
              <a:latin typeface="Lato"/>
              <a:ea typeface="Lato"/>
              <a:cs typeface="Lato"/>
              <a:sym typeface="Lato"/>
            </a:endParaRPr>
          </a:p>
          <a:p>
            <a:pPr indent="0" lvl="0" marL="0" rtl="0" algn="l">
              <a:lnSpc>
                <a:spcPct val="115000"/>
              </a:lnSpc>
              <a:spcBef>
                <a:spcPts val="0"/>
              </a:spcBef>
              <a:spcAft>
                <a:spcPts val="600"/>
              </a:spcAft>
              <a:buNone/>
            </a:pPr>
            <a:r>
              <a:t/>
            </a:r>
            <a:endParaRPr sz="950">
              <a:latin typeface="Lato"/>
              <a:ea typeface="Lato"/>
              <a:cs typeface="Lato"/>
              <a:sym typeface="Lato"/>
            </a:endParaRPr>
          </a:p>
        </p:txBody>
      </p:sp>
      <p:sp>
        <p:nvSpPr>
          <p:cNvPr id="630" name="Google Shape;630;p82"/>
          <p:cNvSpPr/>
          <p:nvPr/>
        </p:nvSpPr>
        <p:spPr>
          <a:xfrm>
            <a:off x="4504925" y="2968044"/>
            <a:ext cx="4236900" cy="765000"/>
          </a:xfrm>
          <a:prstGeom prst="roundRect">
            <a:avLst>
              <a:gd fmla="val 2207"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15000"/>
              </a:lnSpc>
              <a:spcBef>
                <a:spcPts val="0"/>
              </a:spcBef>
              <a:spcAft>
                <a:spcPts val="0"/>
              </a:spcAft>
              <a:buNone/>
            </a:pPr>
            <a:r>
              <a:rPr b="1" lang="en" sz="950">
                <a:solidFill>
                  <a:schemeClr val="accent1"/>
                </a:solidFill>
                <a:latin typeface="Lato"/>
                <a:ea typeface="Lato"/>
                <a:cs typeface="Lato"/>
                <a:sym typeface="Lato"/>
              </a:rPr>
              <a:t>Online Sales Estimation: </a:t>
            </a:r>
            <a:endParaRPr b="1" sz="950">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lang="en" sz="950">
                <a:latin typeface="Lato"/>
                <a:ea typeface="Lato"/>
                <a:cs typeface="Lato"/>
                <a:sym typeface="Lato"/>
              </a:rPr>
              <a:t>A projection of total expected sales based on a model that uses various sales data points gathered from MikMak Commerce experiences</a:t>
            </a:r>
            <a:endParaRPr sz="800">
              <a:solidFill>
                <a:srgbClr val="000000"/>
              </a:solidFill>
              <a:latin typeface="Lato"/>
              <a:ea typeface="Lato"/>
              <a:cs typeface="Lato"/>
              <a:sym typeface="Lato"/>
            </a:endParaRPr>
          </a:p>
        </p:txBody>
      </p:sp>
      <p:sp>
        <p:nvSpPr>
          <p:cNvPr id="631" name="Google Shape;631;p82"/>
          <p:cNvSpPr/>
          <p:nvPr/>
        </p:nvSpPr>
        <p:spPr>
          <a:xfrm>
            <a:off x="4504925" y="3845850"/>
            <a:ext cx="4236900" cy="765000"/>
          </a:xfrm>
          <a:prstGeom prst="roundRect">
            <a:avLst>
              <a:gd fmla="val 2207"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15000"/>
              </a:lnSpc>
              <a:spcBef>
                <a:spcPts val="0"/>
              </a:spcBef>
              <a:spcAft>
                <a:spcPts val="0"/>
              </a:spcAft>
              <a:buNone/>
            </a:pPr>
            <a:r>
              <a:rPr b="1" lang="en" sz="950">
                <a:solidFill>
                  <a:schemeClr val="accent1"/>
                </a:solidFill>
                <a:latin typeface="Lato"/>
                <a:ea typeface="Lato"/>
                <a:cs typeface="Lato"/>
                <a:sym typeface="Lato"/>
              </a:rPr>
              <a:t>Purchase Intent Value: </a:t>
            </a:r>
            <a:endParaRPr b="1" sz="950">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lang="en" sz="950">
                <a:latin typeface="Lato"/>
                <a:ea typeface="Lato"/>
                <a:cs typeface="Lato"/>
                <a:sym typeface="Lato"/>
              </a:rPr>
              <a:t>When clicking through to a retailer, the potential dollar value of the product selected by a shopper if every click resulted in a transaction</a:t>
            </a:r>
            <a:endParaRPr sz="950">
              <a:solidFill>
                <a:schemeClr val="dk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83"/>
          <p:cNvSpPr txBox="1"/>
          <p:nvPr/>
        </p:nvSpPr>
        <p:spPr>
          <a:xfrm>
            <a:off x="321450" y="414050"/>
            <a:ext cx="5294400" cy="389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dk1"/>
                </a:solidFill>
                <a:latin typeface="Lato"/>
                <a:ea typeface="Lato"/>
                <a:cs typeface="Lato"/>
                <a:sym typeface="Lato"/>
              </a:rPr>
              <a:t>Measure your conversion funnel from traffic sources to destination</a:t>
            </a:r>
            <a:endParaRPr b="1" sz="1100">
              <a:solidFill>
                <a:schemeClr val="dk1"/>
              </a:solidFill>
              <a:latin typeface="Lato"/>
              <a:ea typeface="Lato"/>
              <a:cs typeface="Lato"/>
              <a:sym typeface="Lato"/>
            </a:endParaRPr>
          </a:p>
          <a:p>
            <a:pPr indent="0" lvl="0" marL="0" rtl="0" algn="l">
              <a:lnSpc>
                <a:spcPct val="115000"/>
              </a:lnSpc>
              <a:spcBef>
                <a:spcPts val="0"/>
              </a:spcBef>
              <a:spcAft>
                <a:spcPts val="0"/>
              </a:spcAft>
              <a:buClr>
                <a:srgbClr val="000000"/>
              </a:buClr>
              <a:buSzPts val="1100"/>
              <a:buFont typeface="Arial"/>
              <a:buNone/>
            </a:pPr>
            <a:r>
              <a:t/>
            </a:r>
            <a:endParaRPr b="1" sz="110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On brand websites, Purchase Intent Rates*, indicating how likely consumers are to purchase at your retailer sites, are usually much higher than on media. This is logical because consumers visiting brand websites are already more qualified, and particularly interested in your brand. Media campaigns have a higher reach in the upper marketing funnel, but direct conversion rates are often lower. You can check some of MikMak’s </a:t>
            </a:r>
            <a:r>
              <a:rPr lang="en" sz="1050" u="sng">
                <a:solidFill>
                  <a:schemeClr val="accent1"/>
                </a:solidFill>
                <a:latin typeface="Lato"/>
                <a:ea typeface="Lato"/>
                <a:cs typeface="Lato"/>
                <a:sym typeface="Lato"/>
                <a:hlinkClick r:id="rId3">
                  <a:extLst>
                    <a:ext uri="{A12FA001-AC4F-418D-AE19-62706E023703}">
                      <ahyp:hlinkClr val="tx"/>
                    </a:ext>
                  </a:extLst>
                </a:hlinkClick>
              </a:rPr>
              <a:t>Benchmarks</a:t>
            </a:r>
            <a:r>
              <a:rPr lang="en" sz="1050">
                <a:solidFill>
                  <a:schemeClr val="dk1"/>
                </a:solidFill>
                <a:latin typeface="Lato"/>
                <a:ea typeface="Lato"/>
                <a:cs typeface="Lato"/>
                <a:sym typeface="Lato"/>
              </a:rPr>
              <a:t> from your sector to get more insights.</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The performance and conversion through a Where-to-Buy solution depend on multiple factors and how your marketing activities evolve. The most critical factor is the source and quality of the traffic being driven to it. Monitoring your website visitor behavior from source to conversion is therefore important. This will allow you to identify where, when, and how your key audiences interact with your brand, and build look-alike audiences to widen your reach of potential customers.</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How you implement your Where-to-Buy solution on your brand website also impacts results. For instance, ensuring that your 'Buy Now' CTAs are visible and easily accessible on product pages and listings with high traffic will increase the likelihood of shoppers engaging with your Where-to-Buy service.</a:t>
            </a:r>
            <a:endParaRPr sz="1050">
              <a:solidFill>
                <a:schemeClr val="dk1"/>
              </a:solidFill>
              <a:latin typeface="Lato"/>
              <a:ea typeface="Lato"/>
              <a:cs typeface="Lato"/>
              <a:sym typeface="Lato"/>
            </a:endParaRPr>
          </a:p>
        </p:txBody>
      </p:sp>
      <p:pic>
        <p:nvPicPr>
          <p:cNvPr id="637" name="Google Shape;637;p83">
            <a:hlinkClick r:id="rId4"/>
          </p:cNvPr>
          <p:cNvPicPr preferRelativeResize="0"/>
          <p:nvPr/>
        </p:nvPicPr>
        <p:blipFill>
          <a:blip r:embed="rId5">
            <a:alphaModFix/>
          </a:blip>
          <a:stretch>
            <a:fillRect/>
          </a:stretch>
        </p:blipFill>
        <p:spPr>
          <a:xfrm>
            <a:off x="408625" y="4717278"/>
            <a:ext cx="414150" cy="150322"/>
          </a:xfrm>
          <a:prstGeom prst="rect">
            <a:avLst/>
          </a:prstGeom>
          <a:noFill/>
          <a:ln>
            <a:noFill/>
          </a:ln>
        </p:spPr>
      </p:pic>
      <p:sp>
        <p:nvSpPr>
          <p:cNvPr id="638" name="Google Shape;638;p83"/>
          <p:cNvSpPr/>
          <p:nvPr/>
        </p:nvSpPr>
        <p:spPr>
          <a:xfrm>
            <a:off x="5928100" y="0"/>
            <a:ext cx="32157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639" name="Google Shape;639;p83"/>
          <p:cNvPicPr preferRelativeResize="0"/>
          <p:nvPr/>
        </p:nvPicPr>
        <p:blipFill rotWithShape="1">
          <a:blip r:embed="rId6">
            <a:alphaModFix/>
          </a:blip>
          <a:srcRect b="0" l="67134" r="0" t="0"/>
          <a:stretch/>
        </p:blipFill>
        <p:spPr>
          <a:xfrm>
            <a:off x="5928300" y="0"/>
            <a:ext cx="3215701" cy="511755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4"/>
          <p:cNvSpPr/>
          <p:nvPr/>
        </p:nvSpPr>
        <p:spPr>
          <a:xfrm>
            <a:off x="4801825" y="808725"/>
            <a:ext cx="1391400" cy="697500"/>
          </a:xfrm>
          <a:prstGeom prst="roundRect">
            <a:avLst>
              <a:gd fmla="val 8655" name="adj"/>
            </a:avLst>
          </a:prstGeom>
          <a:solidFill>
            <a:schemeClr val="accent1"/>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15000"/>
              </a:lnSpc>
              <a:spcBef>
                <a:spcPts val="0"/>
              </a:spcBef>
              <a:spcAft>
                <a:spcPts val="600"/>
              </a:spcAft>
              <a:buNone/>
            </a:pPr>
            <a:r>
              <a:t/>
            </a:r>
            <a:endParaRPr sz="950">
              <a:solidFill>
                <a:srgbClr val="000000"/>
              </a:solidFill>
              <a:latin typeface="Lato"/>
              <a:ea typeface="Lato"/>
              <a:cs typeface="Lato"/>
              <a:sym typeface="Lato"/>
            </a:endParaRPr>
          </a:p>
        </p:txBody>
      </p:sp>
      <p:sp>
        <p:nvSpPr>
          <p:cNvPr id="645" name="Google Shape;645;p84"/>
          <p:cNvSpPr txBox="1"/>
          <p:nvPr/>
        </p:nvSpPr>
        <p:spPr>
          <a:xfrm>
            <a:off x="3686475" y="1661175"/>
            <a:ext cx="5114400" cy="313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As a general observation, products with a higher purchase value (i.e., more expensive) and lower purchase frequency, such as Fragrances, Consumer Electronics, Home Appliances, and Toys, tend to exhibit higher Purchase Intent Rates compared to consumables that are frequently repurchased, such as Food &amp; Beverages and CPG products. When purchasing more expensive, long-lasting products, consumers often conduct more research and comparison on brands' websites than for their day-to-day essentials. For instance, this year, the MikMak Shopping Index recorded an average Purchase Intent Rate of 41 percent in the Beauty sector.</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However, this is by no means a reason for CPG brands to overlook their website visitors regarding purchase paths. The competition is fierce, and if you've successfully engaged your audience through marketing efforts, it's essential to ensure they can easily find and purchase your products without losing track, whether on your brand website or other digital touchpoints. Leveraging insights from collected first-party data from your brand website visitors is crucial for optimizing your marketing strategies and expanding your reach to similar customer profiles.</a:t>
            </a:r>
            <a:endParaRPr sz="1050">
              <a:solidFill>
                <a:schemeClr val="dk1"/>
              </a:solidFill>
              <a:latin typeface="Lato"/>
              <a:ea typeface="Lato"/>
              <a:cs typeface="Lato"/>
              <a:sym typeface="Lato"/>
            </a:endParaRPr>
          </a:p>
        </p:txBody>
      </p:sp>
      <p:pic>
        <p:nvPicPr>
          <p:cNvPr id="646" name="Google Shape;646;p84">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647" name="Google Shape;647;p84"/>
          <p:cNvSpPr/>
          <p:nvPr/>
        </p:nvSpPr>
        <p:spPr>
          <a:xfrm>
            <a:off x="0" y="0"/>
            <a:ext cx="3291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648" name="Google Shape;648;p84"/>
          <p:cNvPicPr preferRelativeResize="0"/>
          <p:nvPr/>
        </p:nvPicPr>
        <p:blipFill rotWithShape="1">
          <a:blip r:embed="rId5">
            <a:alphaModFix amt="47000"/>
          </a:blip>
          <a:srcRect b="36722" l="15156" r="37610" t="233"/>
          <a:stretch/>
        </p:blipFill>
        <p:spPr>
          <a:xfrm flipH="1" rot="5400000">
            <a:off x="-727662" y="1124863"/>
            <a:ext cx="4731774" cy="3305500"/>
          </a:xfrm>
          <a:prstGeom prst="rect">
            <a:avLst/>
          </a:prstGeom>
          <a:noFill/>
          <a:ln>
            <a:noFill/>
          </a:ln>
        </p:spPr>
      </p:pic>
      <p:grpSp>
        <p:nvGrpSpPr>
          <p:cNvPr id="649" name="Google Shape;649;p84"/>
          <p:cNvGrpSpPr/>
          <p:nvPr/>
        </p:nvGrpSpPr>
        <p:grpSpPr>
          <a:xfrm>
            <a:off x="457675" y="3703188"/>
            <a:ext cx="2361000" cy="808263"/>
            <a:chOff x="457675" y="3703188"/>
            <a:chExt cx="2361000" cy="808263"/>
          </a:xfrm>
        </p:grpSpPr>
        <p:sp>
          <p:nvSpPr>
            <p:cNvPr id="650" name="Google Shape;650;p84"/>
            <p:cNvSpPr/>
            <p:nvPr/>
          </p:nvSpPr>
          <p:spPr>
            <a:xfrm>
              <a:off x="457675" y="3797150"/>
              <a:ext cx="2361000" cy="714300"/>
            </a:xfrm>
            <a:prstGeom prst="roundRect">
              <a:avLst>
                <a:gd fmla="val 7710" name="adj"/>
              </a:avLst>
            </a:prstGeom>
            <a:solidFill>
              <a:srgbClr val="FFFFFF"/>
            </a:solidFill>
            <a:ln cap="flat" cmpd="sng" w="9525">
              <a:solidFill>
                <a:srgbClr val="E0E7EB"/>
              </a:solidFill>
              <a:prstDash val="solid"/>
              <a:round/>
              <a:headEnd len="sm" w="sm" type="none"/>
              <a:tailEnd len="sm" w="sm" type="none"/>
            </a:ln>
          </p:spPr>
          <p:txBody>
            <a:bodyPr anchorCtr="0" anchor="ctr" bIns="0" lIns="137150" spcFirstLastPara="1" rIns="137150" wrap="square" tIns="91425">
              <a:noAutofit/>
            </a:bodyPr>
            <a:lstStyle/>
            <a:p>
              <a:pPr indent="0" lvl="0" marL="0" rtl="0" algn="l">
                <a:lnSpc>
                  <a:spcPct val="115000"/>
                </a:lnSpc>
                <a:spcBef>
                  <a:spcPts val="0"/>
                </a:spcBef>
                <a:spcAft>
                  <a:spcPts val="600"/>
                </a:spcAft>
                <a:buNone/>
              </a:pPr>
              <a:r>
                <a:t/>
              </a:r>
              <a:endParaRPr sz="950">
                <a:solidFill>
                  <a:srgbClr val="000000"/>
                </a:solidFill>
                <a:latin typeface="Lato"/>
                <a:ea typeface="Lato"/>
                <a:cs typeface="Lato"/>
                <a:sym typeface="Lato"/>
              </a:endParaRPr>
            </a:p>
          </p:txBody>
        </p:sp>
        <p:sp>
          <p:nvSpPr>
            <p:cNvPr id="651" name="Google Shape;651;p84"/>
            <p:cNvSpPr/>
            <p:nvPr/>
          </p:nvSpPr>
          <p:spPr>
            <a:xfrm>
              <a:off x="576625" y="3703188"/>
              <a:ext cx="1483800" cy="255000"/>
            </a:xfrm>
            <a:prstGeom prst="roundRect">
              <a:avLst>
                <a:gd fmla="val 50000" name="adj"/>
              </a:avLst>
            </a:prstGeom>
            <a:solidFill>
              <a:schemeClr val="accent1"/>
            </a:solidFill>
            <a:ln>
              <a:noFill/>
            </a:ln>
          </p:spPr>
          <p:txBody>
            <a:bodyPr anchorCtr="0" anchor="ctr" bIns="0" lIns="91425" spcFirstLastPara="1" rIns="0" wrap="square" tIns="91425">
              <a:noAutofit/>
            </a:bodyPr>
            <a:lstStyle/>
            <a:p>
              <a:pPr indent="0" lvl="0" marL="0" rtl="0" algn="l">
                <a:lnSpc>
                  <a:spcPct val="115000"/>
                </a:lnSpc>
                <a:spcBef>
                  <a:spcPts val="0"/>
                </a:spcBef>
                <a:spcAft>
                  <a:spcPts val="600"/>
                </a:spcAft>
                <a:buNone/>
              </a:pPr>
              <a:r>
                <a:rPr b="1" lang="en" sz="950">
                  <a:solidFill>
                    <a:schemeClr val="lt1"/>
                  </a:solidFill>
                  <a:latin typeface="Lato"/>
                  <a:ea typeface="Lato"/>
                  <a:cs typeface="Lato"/>
                  <a:sym typeface="Lato"/>
                </a:rPr>
                <a:t>*Purchase Intent Rate:</a:t>
              </a:r>
              <a:endParaRPr b="1" sz="950">
                <a:solidFill>
                  <a:schemeClr val="lt1"/>
                </a:solidFill>
                <a:latin typeface="Lato"/>
                <a:ea typeface="Lato"/>
                <a:cs typeface="Lato"/>
                <a:sym typeface="Lato"/>
              </a:endParaRPr>
            </a:p>
          </p:txBody>
        </p:sp>
        <p:sp>
          <p:nvSpPr>
            <p:cNvPr id="652" name="Google Shape;652;p84"/>
            <p:cNvSpPr txBox="1"/>
            <p:nvPr/>
          </p:nvSpPr>
          <p:spPr>
            <a:xfrm>
              <a:off x="532750" y="3958200"/>
              <a:ext cx="2249700" cy="49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None/>
              </a:pPr>
              <a:r>
                <a:rPr lang="en" sz="950">
                  <a:solidFill>
                    <a:schemeClr val="dk1"/>
                  </a:solidFill>
                  <a:latin typeface="Lato"/>
                  <a:ea typeface="Lato"/>
                  <a:cs typeface="Lato"/>
                  <a:sym typeface="Lato"/>
                </a:rPr>
                <a:t>The percentage of shoppers who clicked through to at least one retailer</a:t>
              </a:r>
              <a:endParaRPr/>
            </a:p>
          </p:txBody>
        </p:sp>
      </p:grpSp>
      <p:sp>
        <p:nvSpPr>
          <p:cNvPr id="653" name="Google Shape;653;p84"/>
          <p:cNvSpPr txBox="1"/>
          <p:nvPr/>
        </p:nvSpPr>
        <p:spPr>
          <a:xfrm>
            <a:off x="372000" y="411725"/>
            <a:ext cx="2635800" cy="327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a:solidFill>
                  <a:schemeClr val="lt1"/>
                </a:solidFill>
                <a:latin typeface="Lato"/>
                <a:ea typeface="Lato"/>
                <a:cs typeface="Lato"/>
                <a:sym typeface="Lato"/>
              </a:rPr>
              <a:t>Make sure to compare apples to apples</a:t>
            </a:r>
            <a:endParaRPr b="1" sz="1100">
              <a:solidFill>
                <a:schemeClr val="lt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lt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050">
                <a:solidFill>
                  <a:schemeClr val="lt1"/>
                </a:solidFill>
                <a:latin typeface="Lato"/>
                <a:ea typeface="Lato"/>
                <a:cs typeface="Lato"/>
                <a:sym typeface="Lato"/>
              </a:rPr>
              <a:t>Performance can vary by sector, product category, and region. It's important to note that when selecting a Where-to-Buy solution, KPI metrics may differ among service providers. According to the MikMak Shopping Index, the average Purchase Intent Rate*, Year-over-Year (YoY), for all sectors is currently 15% on brand websites and 4% on media. However, some brands achieve significantly higher rates, irrespective of sector, based on their marketing strategies and optimization capabilities.</a:t>
            </a:r>
            <a:endParaRPr>
              <a:solidFill>
                <a:schemeClr val="lt1"/>
              </a:solidFill>
              <a:latin typeface="Lato"/>
              <a:ea typeface="Lato"/>
              <a:cs typeface="Lato"/>
              <a:sym typeface="Lato"/>
            </a:endParaRPr>
          </a:p>
        </p:txBody>
      </p:sp>
      <p:sp>
        <p:nvSpPr>
          <p:cNvPr id="654" name="Google Shape;654;p84"/>
          <p:cNvSpPr txBox="1"/>
          <p:nvPr/>
        </p:nvSpPr>
        <p:spPr>
          <a:xfrm>
            <a:off x="3686475" y="263775"/>
            <a:ext cx="5114400" cy="39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4369F4"/>
                </a:solidFill>
                <a:latin typeface="Lato"/>
                <a:ea typeface="Lato"/>
                <a:cs typeface="Lato"/>
                <a:sym typeface="Lato"/>
              </a:rPr>
              <a:t>Average Purchase Intent Rate 2024</a:t>
            </a:r>
            <a:endParaRPr b="1" sz="1500">
              <a:solidFill>
                <a:srgbClr val="4369F4"/>
              </a:solidFill>
              <a:latin typeface="Lato"/>
              <a:ea typeface="Lato"/>
              <a:cs typeface="Lato"/>
              <a:sym typeface="Lato"/>
            </a:endParaRPr>
          </a:p>
        </p:txBody>
      </p:sp>
      <p:sp>
        <p:nvSpPr>
          <p:cNvPr id="655" name="Google Shape;655;p84"/>
          <p:cNvSpPr txBox="1"/>
          <p:nvPr/>
        </p:nvSpPr>
        <p:spPr>
          <a:xfrm>
            <a:off x="4859462" y="880434"/>
            <a:ext cx="1275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Lato"/>
                <a:ea typeface="Lato"/>
                <a:cs typeface="Lato"/>
                <a:sym typeface="Lato"/>
              </a:rPr>
              <a:t>Brand websites</a:t>
            </a:r>
            <a:endParaRPr b="1" sz="1200">
              <a:solidFill>
                <a:schemeClr val="lt1"/>
              </a:solidFill>
              <a:latin typeface="Lato"/>
              <a:ea typeface="Lato"/>
              <a:cs typeface="Lato"/>
              <a:sym typeface="Lato"/>
            </a:endParaRPr>
          </a:p>
          <a:p>
            <a:pPr indent="0" lvl="0" marL="0" rtl="0" algn="ctr">
              <a:spcBef>
                <a:spcPts val="0"/>
              </a:spcBef>
              <a:spcAft>
                <a:spcPts val="0"/>
              </a:spcAft>
              <a:buNone/>
            </a:pPr>
            <a:r>
              <a:rPr b="1" lang="en" sz="1200">
                <a:solidFill>
                  <a:schemeClr val="lt1"/>
                </a:solidFill>
                <a:latin typeface="Lato"/>
                <a:ea typeface="Lato"/>
                <a:cs typeface="Lato"/>
                <a:sym typeface="Lato"/>
              </a:rPr>
              <a:t>15%</a:t>
            </a:r>
            <a:endParaRPr b="1" sz="1200">
              <a:solidFill>
                <a:schemeClr val="lt1"/>
              </a:solidFill>
              <a:latin typeface="Lato"/>
              <a:ea typeface="Lato"/>
              <a:cs typeface="Lato"/>
              <a:sym typeface="Lato"/>
            </a:endParaRPr>
          </a:p>
        </p:txBody>
      </p:sp>
      <p:sp>
        <p:nvSpPr>
          <p:cNvPr id="656" name="Google Shape;656;p84"/>
          <p:cNvSpPr/>
          <p:nvPr/>
        </p:nvSpPr>
        <p:spPr>
          <a:xfrm>
            <a:off x="6294115" y="808725"/>
            <a:ext cx="1391400" cy="697500"/>
          </a:xfrm>
          <a:prstGeom prst="roundRect">
            <a:avLst>
              <a:gd fmla="val 6901" name="adj"/>
            </a:avLst>
          </a:prstGeom>
          <a:solidFill>
            <a:schemeClr val="accent1"/>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15000"/>
              </a:lnSpc>
              <a:spcBef>
                <a:spcPts val="0"/>
              </a:spcBef>
              <a:spcAft>
                <a:spcPts val="600"/>
              </a:spcAft>
              <a:buNone/>
            </a:pPr>
            <a:r>
              <a:t/>
            </a:r>
            <a:endParaRPr sz="950">
              <a:solidFill>
                <a:srgbClr val="000000"/>
              </a:solidFill>
              <a:latin typeface="Lato"/>
              <a:ea typeface="Lato"/>
              <a:cs typeface="Lato"/>
              <a:sym typeface="Lato"/>
            </a:endParaRPr>
          </a:p>
        </p:txBody>
      </p:sp>
      <p:sp>
        <p:nvSpPr>
          <p:cNvPr id="657" name="Google Shape;657;p84"/>
          <p:cNvSpPr txBox="1"/>
          <p:nvPr/>
        </p:nvSpPr>
        <p:spPr>
          <a:xfrm>
            <a:off x="6351751" y="880434"/>
            <a:ext cx="1275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Lato"/>
                <a:ea typeface="Lato"/>
                <a:cs typeface="Lato"/>
                <a:sym typeface="Lato"/>
              </a:rPr>
              <a:t>Media</a:t>
            </a:r>
            <a:endParaRPr b="1" sz="1200">
              <a:solidFill>
                <a:schemeClr val="lt1"/>
              </a:solidFill>
              <a:latin typeface="Lato"/>
              <a:ea typeface="Lato"/>
              <a:cs typeface="Lato"/>
              <a:sym typeface="Lato"/>
            </a:endParaRPr>
          </a:p>
          <a:p>
            <a:pPr indent="0" lvl="0" marL="0" rtl="0" algn="ctr">
              <a:spcBef>
                <a:spcPts val="0"/>
              </a:spcBef>
              <a:spcAft>
                <a:spcPts val="0"/>
              </a:spcAft>
              <a:buNone/>
            </a:pPr>
            <a:r>
              <a:rPr b="1" lang="en" sz="1200">
                <a:solidFill>
                  <a:schemeClr val="lt1"/>
                </a:solidFill>
                <a:latin typeface="Lato"/>
                <a:ea typeface="Lato"/>
                <a:cs typeface="Lato"/>
                <a:sym typeface="Lato"/>
              </a:rPr>
              <a:t>4%</a:t>
            </a:r>
            <a:endParaRPr b="1" sz="1200">
              <a:solidFill>
                <a:schemeClr val="l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85"/>
          <p:cNvSpPr txBox="1"/>
          <p:nvPr/>
        </p:nvSpPr>
        <p:spPr>
          <a:xfrm>
            <a:off x="321450" y="391800"/>
            <a:ext cx="2344800" cy="13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1"/>
                </a:solidFill>
                <a:latin typeface="Raleway ExtraBold"/>
                <a:ea typeface="Raleway ExtraBold"/>
                <a:cs typeface="Raleway ExtraBold"/>
                <a:sym typeface="Raleway ExtraBold"/>
              </a:rPr>
              <a:t>Why choose MikMak Commerce for Brand Websites?</a:t>
            </a:r>
            <a:endParaRPr sz="2000">
              <a:solidFill>
                <a:schemeClr val="accent1"/>
              </a:solidFill>
              <a:latin typeface="Raleway ExtraBold"/>
              <a:ea typeface="Raleway ExtraBold"/>
              <a:cs typeface="Raleway ExtraBold"/>
              <a:sym typeface="Raleway ExtraBold"/>
            </a:endParaRPr>
          </a:p>
        </p:txBody>
      </p:sp>
      <p:sp>
        <p:nvSpPr>
          <p:cNvPr id="663" name="Google Shape;663;p85"/>
          <p:cNvSpPr txBox="1"/>
          <p:nvPr/>
        </p:nvSpPr>
        <p:spPr>
          <a:xfrm>
            <a:off x="321450" y="1868550"/>
            <a:ext cx="2381100" cy="239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MikMak Commerce for Brand Websites provides the easiest implementation of omnichannel Where-to-Buy experiences, complete with customizable templates, filtering options, and a wide array of checkout options from the industry's biggest online and in-store retailer network.</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MikMak is focused not only on reducing friction for consumers but also for our brand partners. </a:t>
            </a:r>
            <a:endParaRPr sz="1050">
              <a:solidFill>
                <a:schemeClr val="dk1"/>
              </a:solidFill>
              <a:latin typeface="Lato"/>
              <a:ea typeface="Lato"/>
              <a:cs typeface="Lato"/>
              <a:sym typeface="Lato"/>
            </a:endParaRPr>
          </a:p>
        </p:txBody>
      </p:sp>
      <p:pic>
        <p:nvPicPr>
          <p:cNvPr id="664" name="Google Shape;664;p85">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665" name="Google Shape;665;p85"/>
          <p:cNvSpPr/>
          <p:nvPr/>
        </p:nvSpPr>
        <p:spPr>
          <a:xfrm>
            <a:off x="3014900" y="0"/>
            <a:ext cx="6129300" cy="2571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666" name="Google Shape;666;p85"/>
          <p:cNvSpPr/>
          <p:nvPr/>
        </p:nvSpPr>
        <p:spPr>
          <a:xfrm>
            <a:off x="3014900" y="2571750"/>
            <a:ext cx="6129300" cy="2571900"/>
          </a:xfrm>
          <a:prstGeom prst="rect">
            <a:avLst/>
          </a:prstGeom>
          <a:solidFill>
            <a:srgbClr val="3552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667" name="Google Shape;667;p85"/>
          <p:cNvSpPr txBox="1"/>
          <p:nvPr/>
        </p:nvSpPr>
        <p:spPr>
          <a:xfrm>
            <a:off x="4831100" y="391800"/>
            <a:ext cx="3813900" cy="178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rgbClr val="FFFFFF"/>
                </a:solidFill>
                <a:latin typeface="Lato"/>
                <a:ea typeface="Lato"/>
                <a:cs typeface="Lato"/>
                <a:sym typeface="Lato"/>
              </a:rPr>
              <a:t>“MikMak has been an instrumental partner throughout our digital transformation, especially across the IT, Marketing, Product, and eCommerce teams here at Mark Anthony Group. We’re an agile organization that moves fast, so one of the main reasons we chose to partner with MikMak over other providers is that they're constantly innovating.” </a:t>
            </a:r>
            <a:endParaRPr sz="1050">
              <a:solidFill>
                <a:srgbClr val="FFFFFF"/>
              </a:solidFill>
              <a:latin typeface="Lato"/>
              <a:ea typeface="Lato"/>
              <a:cs typeface="Lato"/>
              <a:sym typeface="Lato"/>
            </a:endParaRPr>
          </a:p>
          <a:p>
            <a:pPr indent="0" lvl="0" marL="0" rtl="0" algn="l">
              <a:lnSpc>
                <a:spcPct val="115000"/>
              </a:lnSpc>
              <a:spcBef>
                <a:spcPts val="1100"/>
              </a:spcBef>
              <a:spcAft>
                <a:spcPts val="0"/>
              </a:spcAft>
              <a:buNone/>
            </a:pPr>
            <a:r>
              <a:rPr lang="en" sz="1050">
                <a:solidFill>
                  <a:srgbClr val="FFFFFF"/>
                </a:solidFill>
                <a:latin typeface="Lato"/>
                <a:ea typeface="Lato"/>
                <a:cs typeface="Lato"/>
                <a:sym typeface="Lato"/>
              </a:rPr>
              <a:t>- </a:t>
            </a:r>
            <a:r>
              <a:rPr b="1" lang="en" sz="1050">
                <a:solidFill>
                  <a:srgbClr val="FFFFFF"/>
                </a:solidFill>
                <a:latin typeface="Lato"/>
                <a:ea typeface="Lato"/>
                <a:cs typeface="Lato"/>
                <a:sym typeface="Lato"/>
              </a:rPr>
              <a:t>Nuno Pedro</a:t>
            </a:r>
            <a:r>
              <a:rPr lang="en" sz="1050">
                <a:solidFill>
                  <a:srgbClr val="FFFFFF"/>
                </a:solidFill>
                <a:latin typeface="Lato"/>
                <a:ea typeface="Lato"/>
                <a:cs typeface="Lato"/>
                <a:sym typeface="Lato"/>
              </a:rPr>
              <a:t>, Global Head of the Digital Center of Excellence, Mark Anthony Group</a:t>
            </a:r>
            <a:endParaRPr sz="1050">
              <a:latin typeface="Lato"/>
              <a:ea typeface="Lato"/>
              <a:cs typeface="Lato"/>
              <a:sym typeface="Lato"/>
            </a:endParaRPr>
          </a:p>
        </p:txBody>
      </p:sp>
      <p:pic>
        <p:nvPicPr>
          <p:cNvPr id="668" name="Google Shape;668;p85"/>
          <p:cNvPicPr preferRelativeResize="0"/>
          <p:nvPr/>
        </p:nvPicPr>
        <p:blipFill rotWithShape="1">
          <a:blip r:embed="rId5">
            <a:alphaModFix/>
          </a:blip>
          <a:srcRect b="0" l="0" r="0" t="0"/>
          <a:stretch/>
        </p:blipFill>
        <p:spPr>
          <a:xfrm>
            <a:off x="3490503" y="705640"/>
            <a:ext cx="1081500" cy="1081500"/>
          </a:xfrm>
          <a:prstGeom prst="ellipse">
            <a:avLst/>
          </a:prstGeom>
          <a:noFill/>
          <a:ln cap="flat" cmpd="sng" w="19050">
            <a:solidFill>
              <a:schemeClr val="lt1"/>
            </a:solidFill>
            <a:prstDash val="solid"/>
            <a:round/>
            <a:headEnd len="sm" w="sm" type="none"/>
            <a:tailEnd len="sm" w="sm" type="none"/>
          </a:ln>
        </p:spPr>
      </p:pic>
      <p:sp>
        <p:nvSpPr>
          <p:cNvPr id="669" name="Google Shape;669;p85"/>
          <p:cNvSpPr txBox="1"/>
          <p:nvPr/>
        </p:nvSpPr>
        <p:spPr>
          <a:xfrm>
            <a:off x="4831125" y="2777550"/>
            <a:ext cx="3857700" cy="197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rgbClr val="FFFFFF"/>
                </a:solidFill>
                <a:latin typeface="Lato"/>
                <a:ea typeface="Lato"/>
                <a:cs typeface="Lato"/>
                <a:sym typeface="Lato"/>
              </a:rPr>
              <a:t>"MikMak plays a fundamental role in achieving our goals. First, their solutions allow us to offer a quality service to all our brand audiences whatever their shopping preferences are, online and offline. Second, we are able to leverage our digital marketing to drive sales both via our DTC and Retail channels, which is crucial. Third, we get to track the sales conversion and a clear view on our KPIs to evaluate and optimize our digital strategy. ”</a:t>
            </a:r>
            <a:endParaRPr sz="1050">
              <a:solidFill>
                <a:srgbClr val="FFFFFF"/>
              </a:solidFill>
              <a:latin typeface="Lato"/>
              <a:ea typeface="Lato"/>
              <a:cs typeface="Lato"/>
              <a:sym typeface="Lato"/>
            </a:endParaRPr>
          </a:p>
          <a:p>
            <a:pPr indent="0" lvl="0" marL="0" rtl="0" algn="l">
              <a:lnSpc>
                <a:spcPct val="115000"/>
              </a:lnSpc>
              <a:spcBef>
                <a:spcPts val="1100"/>
              </a:spcBef>
              <a:spcAft>
                <a:spcPts val="0"/>
              </a:spcAft>
              <a:buNone/>
            </a:pPr>
            <a:r>
              <a:rPr lang="en" sz="1050">
                <a:solidFill>
                  <a:srgbClr val="FFFFFF"/>
                </a:solidFill>
                <a:latin typeface="Lato"/>
                <a:ea typeface="Lato"/>
                <a:cs typeface="Lato"/>
                <a:sym typeface="Lato"/>
              </a:rPr>
              <a:t>- </a:t>
            </a:r>
            <a:r>
              <a:rPr b="1" lang="en" sz="1050">
                <a:solidFill>
                  <a:srgbClr val="FFFFFF"/>
                </a:solidFill>
                <a:latin typeface="Lato"/>
                <a:ea typeface="Lato"/>
                <a:cs typeface="Lato"/>
                <a:sym typeface="Lato"/>
              </a:rPr>
              <a:t>Julien Ensuque</a:t>
            </a:r>
            <a:r>
              <a:rPr lang="en" sz="1050">
                <a:solidFill>
                  <a:srgbClr val="FFFFFF"/>
                </a:solidFill>
                <a:latin typeface="Lato"/>
                <a:ea typeface="Lato"/>
                <a:cs typeface="Lato"/>
                <a:sym typeface="Lato"/>
              </a:rPr>
              <a:t>, </a:t>
            </a:r>
            <a:r>
              <a:rPr lang="en" sz="1050">
                <a:solidFill>
                  <a:srgbClr val="FFFFFF"/>
                </a:solidFill>
                <a:latin typeface="Lato"/>
                <a:ea typeface="Lato"/>
                <a:cs typeface="Lato"/>
                <a:sym typeface="Lato"/>
              </a:rPr>
              <a:t>Global E-commerce &amp; Digital Director, Biocodex</a:t>
            </a:r>
            <a:endParaRPr sz="1050">
              <a:latin typeface="Lato"/>
              <a:ea typeface="Lato"/>
              <a:cs typeface="Lato"/>
              <a:sym typeface="Lato"/>
            </a:endParaRPr>
          </a:p>
        </p:txBody>
      </p:sp>
      <p:pic>
        <p:nvPicPr>
          <p:cNvPr id="670" name="Google Shape;670;p85"/>
          <p:cNvPicPr preferRelativeResize="0"/>
          <p:nvPr/>
        </p:nvPicPr>
        <p:blipFill rotWithShape="1">
          <a:blip r:embed="rId6">
            <a:alphaModFix/>
          </a:blip>
          <a:srcRect b="0" l="0" r="0" t="0"/>
          <a:stretch/>
        </p:blipFill>
        <p:spPr>
          <a:xfrm>
            <a:off x="3490503" y="3242815"/>
            <a:ext cx="1081500" cy="1081500"/>
          </a:xfrm>
          <a:prstGeom prst="ellipse">
            <a:avLst/>
          </a:prstGeom>
          <a:noFill/>
          <a:ln cap="flat" cmpd="sng" w="19050">
            <a:solidFill>
              <a:schemeClr val="lt1"/>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6"/>
          <p:cNvSpPr txBox="1"/>
          <p:nvPr/>
        </p:nvSpPr>
        <p:spPr>
          <a:xfrm>
            <a:off x="321450" y="391800"/>
            <a:ext cx="3536100" cy="418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Here are a few additional highlights that set MikMak apart in creating seamless Commerce experiences, both for shoppers and brands:</a:t>
            </a:r>
            <a:endParaRPr sz="1050">
              <a:solidFill>
                <a:schemeClr val="dk1"/>
              </a:solidFill>
              <a:latin typeface="Lato"/>
              <a:ea typeface="Lato"/>
              <a:cs typeface="Lato"/>
              <a:sym typeface="Lato"/>
            </a:endParaRPr>
          </a:p>
          <a:p>
            <a:pPr indent="0" lvl="0" marL="0" rtl="0" algn="l">
              <a:lnSpc>
                <a:spcPct val="115000"/>
              </a:lnSpc>
              <a:spcBef>
                <a:spcPts val="1100"/>
              </a:spcBef>
              <a:spcAft>
                <a:spcPts val="0"/>
              </a:spcAft>
              <a:buNone/>
            </a:pPr>
            <a:r>
              <a:rPr b="1" lang="en" sz="1100">
                <a:solidFill>
                  <a:schemeClr val="dk1"/>
                </a:solidFill>
                <a:latin typeface="Lato"/>
                <a:ea typeface="Lato"/>
                <a:cs typeface="Lato"/>
                <a:sym typeface="Lato"/>
              </a:rPr>
              <a:t>Simplified integrations to create omnichannel Where-to-Buy experiences</a:t>
            </a:r>
            <a:endParaRPr b="1" sz="1100">
              <a:solidFill>
                <a:schemeClr val="dk1"/>
              </a:solidFill>
              <a:latin typeface="Lato"/>
              <a:ea typeface="Lato"/>
              <a:cs typeface="Lato"/>
              <a:sym typeface="Lato"/>
            </a:endParaRPr>
          </a:p>
          <a:p>
            <a:pPr indent="-295275" lvl="0" marL="457200" rtl="0" algn="l">
              <a:lnSpc>
                <a:spcPct val="115000"/>
              </a:lnSpc>
              <a:spcBef>
                <a:spcPts val="1100"/>
              </a:spcBef>
              <a:spcAft>
                <a:spcPts val="0"/>
              </a:spcAft>
              <a:buClr>
                <a:schemeClr val="dk1"/>
              </a:buClr>
              <a:buSzPts val="1050"/>
              <a:buFont typeface="Lato"/>
              <a:buChar char="●"/>
            </a:pPr>
            <a:r>
              <a:rPr lang="en" sz="1050">
                <a:solidFill>
                  <a:schemeClr val="dk1"/>
                </a:solidFill>
                <a:latin typeface="Lato"/>
                <a:ea typeface="Lato"/>
                <a:cs typeface="Lato"/>
                <a:sym typeface="Lato"/>
              </a:rPr>
              <a:t>Implement your Where-to-Buy solutions faster by leveraging our pre-built templates that are easily customizable to fit your brand's look and feel </a:t>
            </a:r>
            <a:endParaRPr sz="1050">
              <a:solidFill>
                <a:schemeClr val="dk1"/>
              </a:solidFill>
              <a:latin typeface="Lato"/>
              <a:ea typeface="Lato"/>
              <a:cs typeface="Lato"/>
              <a:sym typeface="Lato"/>
            </a:endParaRPr>
          </a:p>
          <a:p>
            <a:pPr indent="-295275" lvl="0" marL="457200" rtl="0" algn="l">
              <a:lnSpc>
                <a:spcPct val="115000"/>
              </a:lnSpc>
              <a:spcBef>
                <a:spcPts val="500"/>
              </a:spcBef>
              <a:spcAft>
                <a:spcPts val="0"/>
              </a:spcAft>
              <a:buClr>
                <a:schemeClr val="dk1"/>
              </a:buClr>
              <a:buSzPts val="1050"/>
              <a:buFont typeface="Lato"/>
              <a:buChar char="●"/>
            </a:pPr>
            <a:r>
              <a:rPr lang="en" sz="1050">
                <a:solidFill>
                  <a:schemeClr val="dk1"/>
                </a:solidFill>
                <a:latin typeface="Lato"/>
                <a:ea typeface="Lato"/>
                <a:cs typeface="Lato"/>
                <a:sym typeface="Lato"/>
              </a:rPr>
              <a:t>Use our advanced filtering features to quickly and easily allow shoppers the ability to search through your brand’s entire product catalog</a:t>
            </a:r>
            <a:endParaRPr sz="1050">
              <a:solidFill>
                <a:schemeClr val="dk1"/>
              </a:solidFill>
              <a:latin typeface="Lato"/>
              <a:ea typeface="Lato"/>
              <a:cs typeface="Lato"/>
              <a:sym typeface="Lato"/>
            </a:endParaRPr>
          </a:p>
          <a:p>
            <a:pPr indent="-295275" lvl="0" marL="457200" rtl="0" algn="l">
              <a:lnSpc>
                <a:spcPct val="115000"/>
              </a:lnSpc>
              <a:spcBef>
                <a:spcPts val="500"/>
              </a:spcBef>
              <a:spcAft>
                <a:spcPts val="0"/>
              </a:spcAft>
              <a:buClr>
                <a:schemeClr val="dk1"/>
              </a:buClr>
              <a:buSzPts val="1050"/>
              <a:buFont typeface="Lato"/>
              <a:buChar char="●"/>
            </a:pPr>
            <a:r>
              <a:rPr lang="en" sz="1050">
                <a:solidFill>
                  <a:schemeClr val="dk1"/>
                </a:solidFill>
                <a:latin typeface="Lato"/>
                <a:ea typeface="Lato"/>
                <a:cs typeface="Lato"/>
                <a:sym typeface="Lato"/>
              </a:rPr>
              <a:t>Accelerate data exchanges thanks to direct integrations with third-party PIM platforms, and the ability to export data via APIs</a:t>
            </a:r>
            <a:endParaRPr sz="1050">
              <a:solidFill>
                <a:schemeClr val="dk1"/>
              </a:solidFill>
              <a:latin typeface="Lato"/>
              <a:ea typeface="Lato"/>
              <a:cs typeface="Lato"/>
              <a:sym typeface="Lato"/>
            </a:endParaRPr>
          </a:p>
          <a:p>
            <a:pPr indent="-295275" lvl="0" marL="457200" rtl="0" algn="l">
              <a:lnSpc>
                <a:spcPct val="115000"/>
              </a:lnSpc>
              <a:spcBef>
                <a:spcPts val="500"/>
              </a:spcBef>
              <a:spcAft>
                <a:spcPts val="500"/>
              </a:spcAft>
              <a:buClr>
                <a:schemeClr val="dk1"/>
              </a:buClr>
              <a:buSzPts val="1050"/>
              <a:buFont typeface="Lato"/>
              <a:buChar char="●"/>
            </a:pPr>
            <a:r>
              <a:rPr lang="en" sz="1050">
                <a:solidFill>
                  <a:schemeClr val="dk1"/>
                </a:solidFill>
                <a:latin typeface="Lato"/>
                <a:ea typeface="Lato"/>
                <a:cs typeface="Lato"/>
                <a:sym typeface="Lato"/>
              </a:rPr>
              <a:t>Benefit from our Self-Service tools to autonomously create and deploy shoppable media and Where-to-Buy experiences featuring inventory-aware, multi-retailer checkout capabilities</a:t>
            </a:r>
            <a:endParaRPr sz="1050">
              <a:solidFill>
                <a:schemeClr val="dk1"/>
              </a:solidFill>
              <a:latin typeface="Lato"/>
              <a:ea typeface="Lato"/>
              <a:cs typeface="Lato"/>
              <a:sym typeface="Lato"/>
            </a:endParaRPr>
          </a:p>
        </p:txBody>
      </p:sp>
      <p:pic>
        <p:nvPicPr>
          <p:cNvPr id="676" name="Google Shape;676;p86">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677" name="Google Shape;677;p86"/>
          <p:cNvSpPr/>
          <p:nvPr/>
        </p:nvSpPr>
        <p:spPr>
          <a:xfrm>
            <a:off x="4162750" y="0"/>
            <a:ext cx="49812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678" name="Google Shape;678;p86"/>
          <p:cNvSpPr txBox="1"/>
          <p:nvPr/>
        </p:nvSpPr>
        <p:spPr>
          <a:xfrm>
            <a:off x="4540500" y="675475"/>
            <a:ext cx="39507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b="1" lang="en" sz="1100">
                <a:solidFill>
                  <a:schemeClr val="lt1"/>
                </a:solidFill>
                <a:latin typeface="Lato"/>
                <a:ea typeface="Lato"/>
                <a:cs typeface="Lato"/>
                <a:sym typeface="Lato"/>
              </a:rPr>
              <a:t>Bioderma Turkey onboarded and implemented MikMak Commerce for their website in one week</a:t>
            </a:r>
            <a:endParaRPr>
              <a:solidFill>
                <a:schemeClr val="lt1"/>
              </a:solidFill>
            </a:endParaRPr>
          </a:p>
        </p:txBody>
      </p:sp>
      <p:grpSp>
        <p:nvGrpSpPr>
          <p:cNvPr id="679" name="Google Shape;679;p86"/>
          <p:cNvGrpSpPr/>
          <p:nvPr/>
        </p:nvGrpSpPr>
        <p:grpSpPr>
          <a:xfrm>
            <a:off x="4540406" y="1418632"/>
            <a:ext cx="1616381" cy="2873601"/>
            <a:chOff x="8766342" y="1161746"/>
            <a:chExt cx="1778001" cy="3160930"/>
          </a:xfrm>
        </p:grpSpPr>
        <p:pic>
          <p:nvPicPr>
            <p:cNvPr id="680" name="Google Shape;680;p86"/>
            <p:cNvPicPr preferRelativeResize="0"/>
            <p:nvPr/>
          </p:nvPicPr>
          <p:blipFill rotWithShape="1">
            <a:blip r:embed="rId5">
              <a:alphaModFix/>
            </a:blip>
            <a:srcRect b="31891" l="18014" r="39679" t="4324"/>
            <a:stretch/>
          </p:blipFill>
          <p:spPr>
            <a:xfrm>
              <a:off x="9012225" y="1354625"/>
              <a:ext cx="1319100" cy="2706300"/>
            </a:xfrm>
            <a:prstGeom prst="roundRect">
              <a:avLst>
                <a:gd fmla="val 8849" name="adj"/>
              </a:avLst>
            </a:prstGeom>
            <a:noFill/>
            <a:ln>
              <a:noFill/>
            </a:ln>
          </p:spPr>
        </p:pic>
        <p:pic>
          <p:nvPicPr>
            <p:cNvPr id="681" name="Google Shape;681;p86"/>
            <p:cNvPicPr preferRelativeResize="0"/>
            <p:nvPr/>
          </p:nvPicPr>
          <p:blipFill>
            <a:blip r:embed="rId6">
              <a:alphaModFix/>
            </a:blip>
            <a:stretch>
              <a:fillRect/>
            </a:stretch>
          </p:blipFill>
          <p:spPr>
            <a:xfrm>
              <a:off x="8766342" y="1161746"/>
              <a:ext cx="1778001" cy="3160930"/>
            </a:xfrm>
            <a:prstGeom prst="rect">
              <a:avLst/>
            </a:prstGeom>
            <a:noFill/>
            <a:ln>
              <a:noFill/>
            </a:ln>
          </p:spPr>
        </p:pic>
      </p:grpSp>
      <p:sp>
        <p:nvSpPr>
          <p:cNvPr id="682" name="Google Shape;682;p86"/>
          <p:cNvSpPr txBox="1"/>
          <p:nvPr/>
        </p:nvSpPr>
        <p:spPr>
          <a:xfrm>
            <a:off x="6240500" y="1617175"/>
            <a:ext cx="2484300" cy="34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1100"/>
              </a:spcAft>
              <a:buNone/>
            </a:pPr>
            <a:r>
              <a:rPr b="1" lang="en" sz="1050">
                <a:solidFill>
                  <a:schemeClr val="lt1"/>
                </a:solidFill>
                <a:latin typeface="Lato"/>
                <a:ea typeface="Lato"/>
                <a:cs typeface="Lato"/>
                <a:sym typeface="Lato"/>
              </a:rPr>
              <a:t>Enterprise Level Set-Up</a:t>
            </a:r>
            <a:endParaRPr sz="1050">
              <a:solidFill>
                <a:schemeClr val="lt1"/>
              </a:solidFill>
              <a:latin typeface="Lato"/>
              <a:ea typeface="Lato"/>
              <a:cs typeface="Lato"/>
              <a:sym typeface="Lato"/>
            </a:endParaRPr>
          </a:p>
        </p:txBody>
      </p:sp>
      <p:sp>
        <p:nvSpPr>
          <p:cNvPr id="683" name="Google Shape;683;p86"/>
          <p:cNvSpPr txBox="1"/>
          <p:nvPr/>
        </p:nvSpPr>
        <p:spPr>
          <a:xfrm>
            <a:off x="6240500" y="2079300"/>
            <a:ext cx="2441100" cy="160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lang="en" sz="1050">
                <a:solidFill>
                  <a:schemeClr val="lt1"/>
                </a:solidFill>
                <a:latin typeface="Lato"/>
                <a:ea typeface="Lato"/>
                <a:cs typeface="Lato"/>
                <a:sym typeface="Lato"/>
              </a:rPr>
              <a:t>With enterprise- level implementation, onboarding support, and efficient product data collection w/ 3rd party PIMs - MikMak reduces the stress of switching Where To Buy solution providers.</a:t>
            </a:r>
            <a:endParaRPr sz="1050">
              <a:solidFill>
                <a:schemeClr val="lt1"/>
              </a:solidFill>
              <a:latin typeface="Lato"/>
              <a:ea typeface="Lato"/>
              <a:cs typeface="Lato"/>
              <a:sym typeface="Lato"/>
            </a:endParaRPr>
          </a:p>
          <a:p>
            <a:pPr indent="0" lvl="0" marL="0" rtl="0" algn="l">
              <a:lnSpc>
                <a:spcPct val="115000"/>
              </a:lnSpc>
              <a:spcBef>
                <a:spcPts val="1100"/>
              </a:spcBef>
              <a:spcAft>
                <a:spcPts val="1100"/>
              </a:spcAft>
              <a:buNone/>
            </a:pPr>
            <a:r>
              <a:t/>
            </a:r>
            <a:endParaRPr sz="1050">
              <a:solidFill>
                <a:schemeClr val="lt1"/>
              </a:solidFill>
              <a:latin typeface="Lato"/>
              <a:ea typeface="Lato"/>
              <a:cs typeface="Lato"/>
              <a:sym typeface="Lato"/>
            </a:endParaRPr>
          </a:p>
        </p:txBody>
      </p:sp>
      <p:sp>
        <p:nvSpPr>
          <p:cNvPr id="684" name="Google Shape;684;p86">
            <a:hlinkClick r:id="rId7"/>
          </p:cNvPr>
          <p:cNvSpPr/>
          <p:nvPr/>
        </p:nvSpPr>
        <p:spPr>
          <a:xfrm>
            <a:off x="6352638" y="3546250"/>
            <a:ext cx="1406400" cy="313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uFill>
                  <a:noFill/>
                </a:uFill>
                <a:latin typeface="Lato"/>
                <a:ea typeface="Lato"/>
                <a:cs typeface="Lato"/>
                <a:sym typeface="Lato"/>
                <a:hlinkClick r:id="rId8">
                  <a:extLst>
                    <a:ext uri="{A12FA001-AC4F-418D-AE19-62706E023703}">
                      <ahyp:hlinkClr val="tx"/>
                    </a:ext>
                  </a:extLst>
                </a:hlinkClick>
              </a:rPr>
              <a:t>READ CASE STUDY</a:t>
            </a:r>
            <a:endParaRPr b="1" sz="1000">
              <a:solidFill>
                <a:schemeClr val="l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grpSp>
        <p:nvGrpSpPr>
          <p:cNvPr id="689" name="Google Shape;689;p87"/>
          <p:cNvGrpSpPr/>
          <p:nvPr/>
        </p:nvGrpSpPr>
        <p:grpSpPr>
          <a:xfrm>
            <a:off x="456360" y="2857728"/>
            <a:ext cx="2815966" cy="1647573"/>
            <a:chOff x="337091" y="2814012"/>
            <a:chExt cx="3054524" cy="1787150"/>
          </a:xfrm>
        </p:grpSpPr>
        <p:pic>
          <p:nvPicPr>
            <p:cNvPr id="690" name="Google Shape;690;p87"/>
            <p:cNvPicPr preferRelativeResize="0"/>
            <p:nvPr/>
          </p:nvPicPr>
          <p:blipFill>
            <a:blip r:embed="rId3">
              <a:alphaModFix/>
            </a:blip>
            <a:stretch>
              <a:fillRect/>
            </a:stretch>
          </p:blipFill>
          <p:spPr>
            <a:xfrm>
              <a:off x="530963" y="2911750"/>
              <a:ext cx="2666775" cy="1445379"/>
            </a:xfrm>
            <a:prstGeom prst="rect">
              <a:avLst/>
            </a:prstGeom>
            <a:noFill/>
            <a:ln>
              <a:noFill/>
            </a:ln>
          </p:spPr>
        </p:pic>
        <p:pic>
          <p:nvPicPr>
            <p:cNvPr id="691" name="Google Shape;691;p87"/>
            <p:cNvPicPr preferRelativeResize="0"/>
            <p:nvPr/>
          </p:nvPicPr>
          <p:blipFill>
            <a:blip r:embed="rId4">
              <a:alphaModFix/>
            </a:blip>
            <a:stretch>
              <a:fillRect/>
            </a:stretch>
          </p:blipFill>
          <p:spPr>
            <a:xfrm>
              <a:off x="337091" y="2814012"/>
              <a:ext cx="3054524" cy="1787150"/>
            </a:xfrm>
            <a:prstGeom prst="rect">
              <a:avLst/>
            </a:prstGeom>
            <a:noFill/>
            <a:ln>
              <a:noFill/>
            </a:ln>
          </p:spPr>
        </p:pic>
      </p:grpSp>
      <p:sp>
        <p:nvSpPr>
          <p:cNvPr id="692" name="Google Shape;692;p87"/>
          <p:cNvSpPr/>
          <p:nvPr/>
        </p:nvSpPr>
        <p:spPr>
          <a:xfrm>
            <a:off x="6327800" y="0"/>
            <a:ext cx="2816100" cy="5143500"/>
          </a:xfrm>
          <a:prstGeom prst="rect">
            <a:avLst/>
          </a:prstGeom>
          <a:solidFill>
            <a:srgbClr val="3552B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693" name="Google Shape;693;p87"/>
          <p:cNvSpPr txBox="1"/>
          <p:nvPr/>
        </p:nvSpPr>
        <p:spPr>
          <a:xfrm>
            <a:off x="321450" y="391800"/>
            <a:ext cx="3085800" cy="230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b="1" lang="en" sz="1100">
                <a:solidFill>
                  <a:schemeClr val="dk1"/>
                </a:solidFill>
                <a:latin typeface="Lato"/>
                <a:ea typeface="Lato"/>
                <a:cs typeface="Lato"/>
                <a:sym typeface="Lato"/>
              </a:rPr>
              <a:t>Global Store Locator &amp; Digitally Influenced Offline Sales Report</a:t>
            </a:r>
            <a:endParaRPr b="1" sz="1100">
              <a:solidFill>
                <a:schemeClr val="dk1"/>
              </a:solidFill>
              <a:latin typeface="Lato"/>
              <a:ea typeface="Lato"/>
              <a:cs typeface="Lato"/>
              <a:sym typeface="Lato"/>
            </a:endParaRPr>
          </a:p>
          <a:p>
            <a:pPr indent="-295275" lvl="0" marL="365760" rtl="0" algn="l">
              <a:lnSpc>
                <a:spcPct val="115000"/>
              </a:lnSpc>
              <a:spcBef>
                <a:spcPts val="1100"/>
              </a:spcBef>
              <a:spcAft>
                <a:spcPts val="0"/>
              </a:spcAft>
              <a:buClr>
                <a:schemeClr val="dk1"/>
              </a:buClr>
              <a:buSzPts val="1050"/>
              <a:buFont typeface="Lato"/>
              <a:buChar char="●"/>
            </a:pPr>
            <a:r>
              <a:rPr lang="en" sz="1050">
                <a:solidFill>
                  <a:schemeClr val="dk1"/>
                </a:solidFill>
                <a:latin typeface="Lato"/>
                <a:ea typeface="Lato"/>
                <a:cs typeface="Lato"/>
                <a:sym typeface="Lato"/>
              </a:rPr>
              <a:t>Refine searches at the state, city, or postal code level, and see store addresses with directions from your current location</a:t>
            </a:r>
            <a:endParaRPr sz="1050">
              <a:solidFill>
                <a:schemeClr val="dk1"/>
              </a:solidFill>
              <a:latin typeface="Lato"/>
              <a:ea typeface="Lato"/>
              <a:cs typeface="Lato"/>
              <a:sym typeface="Lato"/>
            </a:endParaRPr>
          </a:p>
          <a:p>
            <a:pPr indent="-295275" lvl="0" marL="365760" rtl="0" algn="l">
              <a:lnSpc>
                <a:spcPct val="115000"/>
              </a:lnSpc>
              <a:spcBef>
                <a:spcPts val="500"/>
              </a:spcBef>
              <a:spcAft>
                <a:spcPts val="0"/>
              </a:spcAft>
              <a:buClr>
                <a:schemeClr val="dk1"/>
              </a:buClr>
              <a:buSzPts val="1050"/>
              <a:buFont typeface="Lato"/>
              <a:buChar char="●"/>
            </a:pPr>
            <a:r>
              <a:rPr lang="en" sz="1050">
                <a:solidFill>
                  <a:schemeClr val="dk1"/>
                </a:solidFill>
                <a:latin typeface="Lato"/>
                <a:ea typeface="Lato"/>
                <a:cs typeface="Lato"/>
                <a:sym typeface="Lato"/>
              </a:rPr>
              <a:t>Drive omnichannel commerce offering </a:t>
            </a:r>
            <a:br>
              <a:rPr lang="en" sz="1050">
                <a:solidFill>
                  <a:schemeClr val="dk1"/>
                </a:solidFill>
                <a:latin typeface="Lato"/>
                <a:ea typeface="Lato"/>
                <a:cs typeface="Lato"/>
                <a:sym typeface="Lato"/>
              </a:rPr>
            </a:br>
            <a:r>
              <a:rPr lang="en" sz="1050">
                <a:solidFill>
                  <a:schemeClr val="dk1"/>
                </a:solidFill>
                <a:latin typeface="Lato"/>
                <a:ea typeface="Lato"/>
                <a:cs typeface="Lato"/>
                <a:sym typeface="Lato"/>
              </a:rPr>
              <a:t>both offline and online checkout options</a:t>
            </a:r>
            <a:endParaRPr sz="1050">
              <a:solidFill>
                <a:schemeClr val="dk1"/>
              </a:solidFill>
              <a:latin typeface="Lato"/>
              <a:ea typeface="Lato"/>
              <a:cs typeface="Lato"/>
              <a:sym typeface="Lato"/>
            </a:endParaRPr>
          </a:p>
          <a:p>
            <a:pPr indent="-295275" lvl="0" marL="365760" rtl="0" algn="l">
              <a:lnSpc>
                <a:spcPct val="115000"/>
              </a:lnSpc>
              <a:spcBef>
                <a:spcPts val="500"/>
              </a:spcBef>
              <a:spcAft>
                <a:spcPts val="500"/>
              </a:spcAft>
              <a:buClr>
                <a:schemeClr val="dk1"/>
              </a:buClr>
              <a:buSzPts val="1050"/>
              <a:buFont typeface="Lato"/>
              <a:buChar char="●"/>
            </a:pPr>
            <a:r>
              <a:rPr lang="en" sz="1050">
                <a:solidFill>
                  <a:schemeClr val="dk1"/>
                </a:solidFill>
                <a:latin typeface="Lato"/>
                <a:ea typeface="Lato"/>
                <a:cs typeface="Lato"/>
                <a:sym typeface="Lato"/>
              </a:rPr>
              <a:t>Measure the impact of your digital marketing on your offline sales with reports developed in partnership with Circana</a:t>
            </a:r>
            <a:endParaRPr sz="1050">
              <a:solidFill>
                <a:schemeClr val="dk1"/>
              </a:solidFill>
              <a:latin typeface="Lato"/>
              <a:ea typeface="Lato"/>
              <a:cs typeface="Lato"/>
              <a:sym typeface="Lato"/>
            </a:endParaRPr>
          </a:p>
        </p:txBody>
      </p:sp>
      <p:sp>
        <p:nvSpPr>
          <p:cNvPr id="694" name="Google Shape;694;p87"/>
          <p:cNvSpPr/>
          <p:nvPr/>
        </p:nvSpPr>
        <p:spPr>
          <a:xfrm>
            <a:off x="3617900" y="0"/>
            <a:ext cx="27099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695" name="Google Shape;695;p87"/>
          <p:cNvSpPr txBox="1"/>
          <p:nvPr/>
        </p:nvSpPr>
        <p:spPr>
          <a:xfrm>
            <a:off x="3819950" y="391800"/>
            <a:ext cx="2400000" cy="186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b="1" lang="en" sz="1100">
                <a:solidFill>
                  <a:schemeClr val="lt1"/>
                </a:solidFill>
                <a:latin typeface="Lato"/>
                <a:ea typeface="Lato"/>
                <a:cs typeface="Lato"/>
                <a:sym typeface="Lato"/>
              </a:rPr>
              <a:t>Direct Add to Cart</a:t>
            </a:r>
            <a:endParaRPr b="1" sz="1100">
              <a:solidFill>
                <a:schemeClr val="lt1"/>
              </a:solidFill>
              <a:latin typeface="Lato"/>
              <a:ea typeface="Lato"/>
              <a:cs typeface="Lato"/>
              <a:sym typeface="Lato"/>
            </a:endParaRPr>
          </a:p>
          <a:p>
            <a:pPr indent="-295275" lvl="0" marL="365760" rtl="0" algn="l">
              <a:lnSpc>
                <a:spcPct val="115000"/>
              </a:lnSpc>
              <a:spcBef>
                <a:spcPts val="1100"/>
              </a:spcBef>
              <a:spcAft>
                <a:spcPts val="0"/>
              </a:spcAft>
              <a:buClr>
                <a:schemeClr val="lt1"/>
              </a:buClr>
              <a:buSzPts val="1050"/>
              <a:buFont typeface="Lato"/>
              <a:buChar char="●"/>
            </a:pPr>
            <a:r>
              <a:rPr lang="en" sz="1050">
                <a:solidFill>
                  <a:schemeClr val="lt1"/>
                </a:solidFill>
                <a:latin typeface="Lato"/>
                <a:ea typeface="Lato"/>
                <a:cs typeface="Lato"/>
                <a:sym typeface="Lato"/>
              </a:rPr>
              <a:t>Allow shoppers to add a product to their retailer cart with just one click</a:t>
            </a:r>
            <a:endParaRPr sz="1050">
              <a:solidFill>
                <a:schemeClr val="lt1"/>
              </a:solidFill>
              <a:latin typeface="Lato"/>
              <a:ea typeface="Lato"/>
              <a:cs typeface="Lato"/>
              <a:sym typeface="Lato"/>
            </a:endParaRPr>
          </a:p>
          <a:p>
            <a:pPr indent="-295275" lvl="0" marL="365760" rtl="0" algn="l">
              <a:lnSpc>
                <a:spcPct val="115000"/>
              </a:lnSpc>
              <a:spcBef>
                <a:spcPts val="500"/>
              </a:spcBef>
              <a:spcAft>
                <a:spcPts val="500"/>
              </a:spcAft>
              <a:buClr>
                <a:schemeClr val="lt1"/>
              </a:buClr>
              <a:buSzPts val="1050"/>
              <a:buFont typeface="Lato"/>
              <a:buChar char="●"/>
            </a:pPr>
            <a:r>
              <a:rPr lang="en" sz="1050">
                <a:solidFill>
                  <a:schemeClr val="lt1"/>
                </a:solidFill>
                <a:latin typeface="Lato"/>
                <a:ea typeface="Lato"/>
                <a:cs typeface="Lato"/>
                <a:sym typeface="Lato"/>
              </a:rPr>
              <a:t>Capture exclusive first-party consumer insights to better understand shopper behavior and preferences</a:t>
            </a:r>
            <a:endParaRPr sz="1050">
              <a:solidFill>
                <a:schemeClr val="lt1"/>
              </a:solidFill>
              <a:latin typeface="Lato"/>
              <a:ea typeface="Lato"/>
              <a:cs typeface="Lato"/>
              <a:sym typeface="Lato"/>
            </a:endParaRPr>
          </a:p>
        </p:txBody>
      </p:sp>
      <p:grpSp>
        <p:nvGrpSpPr>
          <p:cNvPr id="696" name="Google Shape;696;p87"/>
          <p:cNvGrpSpPr/>
          <p:nvPr/>
        </p:nvGrpSpPr>
        <p:grpSpPr>
          <a:xfrm>
            <a:off x="3928350" y="2253300"/>
            <a:ext cx="2004699" cy="2890200"/>
            <a:chOff x="4001150" y="2857725"/>
            <a:chExt cx="2004699" cy="2890200"/>
          </a:xfrm>
        </p:grpSpPr>
        <p:pic>
          <p:nvPicPr>
            <p:cNvPr id="697" name="Google Shape;697;p87"/>
            <p:cNvPicPr preferRelativeResize="0"/>
            <p:nvPr/>
          </p:nvPicPr>
          <p:blipFill rotWithShape="1">
            <a:blip r:embed="rId5">
              <a:alphaModFix/>
            </a:blip>
            <a:srcRect b="16742" l="0" r="0" t="0"/>
            <a:stretch/>
          </p:blipFill>
          <p:spPr>
            <a:xfrm>
              <a:off x="4300675" y="3072025"/>
              <a:ext cx="1494125" cy="2675900"/>
            </a:xfrm>
            <a:prstGeom prst="rect">
              <a:avLst/>
            </a:prstGeom>
            <a:noFill/>
            <a:ln>
              <a:noFill/>
            </a:ln>
          </p:spPr>
        </p:pic>
        <p:pic>
          <p:nvPicPr>
            <p:cNvPr id="698" name="Google Shape;698;p87"/>
            <p:cNvPicPr preferRelativeResize="0"/>
            <p:nvPr/>
          </p:nvPicPr>
          <p:blipFill rotWithShape="1">
            <a:blip r:embed="rId6">
              <a:alphaModFix/>
            </a:blip>
            <a:srcRect b="22069" l="0" r="3901" t="0"/>
            <a:stretch/>
          </p:blipFill>
          <p:spPr>
            <a:xfrm>
              <a:off x="4001150" y="2857725"/>
              <a:ext cx="2004699" cy="2890200"/>
            </a:xfrm>
            <a:prstGeom prst="rect">
              <a:avLst/>
            </a:prstGeom>
            <a:noFill/>
            <a:ln>
              <a:noFill/>
            </a:ln>
          </p:spPr>
        </p:pic>
      </p:grpSp>
      <p:sp>
        <p:nvSpPr>
          <p:cNvPr id="699" name="Google Shape;699;p87"/>
          <p:cNvSpPr txBox="1"/>
          <p:nvPr/>
        </p:nvSpPr>
        <p:spPr>
          <a:xfrm>
            <a:off x="6589075" y="391800"/>
            <a:ext cx="2295900" cy="186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b="1" lang="en" sz="1100">
                <a:solidFill>
                  <a:schemeClr val="lt1"/>
                </a:solidFill>
                <a:latin typeface="Lato"/>
                <a:ea typeface="Lato"/>
                <a:cs typeface="Lato"/>
                <a:sym typeface="Lato"/>
              </a:rPr>
              <a:t>Shoppable Recipes</a:t>
            </a:r>
            <a:endParaRPr b="1" sz="1100">
              <a:solidFill>
                <a:schemeClr val="lt1"/>
              </a:solidFill>
              <a:latin typeface="Lato"/>
              <a:ea typeface="Lato"/>
              <a:cs typeface="Lato"/>
              <a:sym typeface="Lato"/>
            </a:endParaRPr>
          </a:p>
          <a:p>
            <a:pPr indent="-295275" lvl="0" marL="365760" rtl="0" algn="l">
              <a:lnSpc>
                <a:spcPct val="115000"/>
              </a:lnSpc>
              <a:spcBef>
                <a:spcPts val="1100"/>
              </a:spcBef>
              <a:spcAft>
                <a:spcPts val="0"/>
              </a:spcAft>
              <a:buClr>
                <a:schemeClr val="lt1"/>
              </a:buClr>
              <a:buSzPts val="1050"/>
              <a:buFont typeface="Lato"/>
              <a:buChar char="●"/>
            </a:pPr>
            <a:r>
              <a:rPr lang="en" sz="1050">
                <a:solidFill>
                  <a:schemeClr val="lt1"/>
                </a:solidFill>
                <a:latin typeface="Lato"/>
                <a:ea typeface="Lato"/>
                <a:cs typeface="Lato"/>
                <a:sym typeface="Lato"/>
              </a:rPr>
              <a:t>Empower consumers to make quick purchases directly from your recipe content at their preferred retailers</a:t>
            </a:r>
            <a:endParaRPr sz="1050">
              <a:solidFill>
                <a:schemeClr val="lt1"/>
              </a:solidFill>
              <a:latin typeface="Lato"/>
              <a:ea typeface="Lato"/>
              <a:cs typeface="Lato"/>
              <a:sym typeface="Lato"/>
            </a:endParaRPr>
          </a:p>
          <a:p>
            <a:pPr indent="-295275" lvl="0" marL="365760" rtl="0" algn="l">
              <a:lnSpc>
                <a:spcPct val="115000"/>
              </a:lnSpc>
              <a:spcBef>
                <a:spcPts val="500"/>
              </a:spcBef>
              <a:spcAft>
                <a:spcPts val="500"/>
              </a:spcAft>
              <a:buClr>
                <a:schemeClr val="lt1"/>
              </a:buClr>
              <a:buSzPts val="1050"/>
              <a:buFont typeface="Lato"/>
              <a:buChar char="●"/>
            </a:pPr>
            <a:r>
              <a:rPr lang="en" sz="1050">
                <a:solidFill>
                  <a:schemeClr val="lt1"/>
                </a:solidFill>
                <a:latin typeface="Lato"/>
                <a:ea typeface="Lato"/>
                <a:cs typeface="Lato"/>
                <a:sym typeface="Lato"/>
              </a:rPr>
              <a:t>Offer a seamless path to purchase with full recipes in the cart in a few clicks</a:t>
            </a:r>
            <a:endParaRPr sz="1050">
              <a:solidFill>
                <a:schemeClr val="lt1"/>
              </a:solidFill>
              <a:latin typeface="Lato"/>
              <a:ea typeface="Lato"/>
              <a:cs typeface="Lato"/>
              <a:sym typeface="Lato"/>
            </a:endParaRPr>
          </a:p>
        </p:txBody>
      </p:sp>
      <p:pic>
        <p:nvPicPr>
          <p:cNvPr id="700" name="Google Shape;700;p87">
            <a:hlinkClick r:id="rId7"/>
          </p:cNvPr>
          <p:cNvPicPr preferRelativeResize="0"/>
          <p:nvPr/>
        </p:nvPicPr>
        <p:blipFill>
          <a:blip r:embed="rId8">
            <a:alphaModFix/>
          </a:blip>
          <a:stretch>
            <a:fillRect/>
          </a:stretch>
        </p:blipFill>
        <p:spPr>
          <a:xfrm>
            <a:off x="408625" y="4717278"/>
            <a:ext cx="414150" cy="150322"/>
          </a:xfrm>
          <a:prstGeom prst="rect">
            <a:avLst/>
          </a:prstGeom>
          <a:noFill/>
          <a:ln>
            <a:noFill/>
          </a:ln>
        </p:spPr>
      </p:pic>
      <p:grpSp>
        <p:nvGrpSpPr>
          <p:cNvPr id="701" name="Google Shape;701;p87"/>
          <p:cNvGrpSpPr/>
          <p:nvPr/>
        </p:nvGrpSpPr>
        <p:grpSpPr>
          <a:xfrm>
            <a:off x="6734675" y="2253300"/>
            <a:ext cx="2004699" cy="2890200"/>
            <a:chOff x="6733500" y="2253300"/>
            <a:chExt cx="2004699" cy="2890200"/>
          </a:xfrm>
        </p:grpSpPr>
        <p:pic>
          <p:nvPicPr>
            <p:cNvPr id="702" name="Google Shape;702;p87"/>
            <p:cNvPicPr preferRelativeResize="0"/>
            <p:nvPr/>
          </p:nvPicPr>
          <p:blipFill rotWithShape="1">
            <a:blip r:embed="rId9">
              <a:alphaModFix/>
            </a:blip>
            <a:srcRect b="16991" l="0" r="0" t="0"/>
            <a:stretch/>
          </p:blipFill>
          <p:spPr>
            <a:xfrm>
              <a:off x="7045800" y="2461350"/>
              <a:ext cx="1490375" cy="2682149"/>
            </a:xfrm>
            <a:prstGeom prst="rect">
              <a:avLst/>
            </a:prstGeom>
            <a:noFill/>
            <a:ln>
              <a:noFill/>
            </a:ln>
          </p:spPr>
        </p:pic>
        <p:pic>
          <p:nvPicPr>
            <p:cNvPr id="703" name="Google Shape;703;p87"/>
            <p:cNvPicPr preferRelativeResize="0"/>
            <p:nvPr/>
          </p:nvPicPr>
          <p:blipFill rotWithShape="1">
            <a:blip r:embed="rId6">
              <a:alphaModFix/>
            </a:blip>
            <a:srcRect b="22069" l="0" r="3901" t="0"/>
            <a:stretch/>
          </p:blipFill>
          <p:spPr>
            <a:xfrm>
              <a:off x="6733500" y="2253300"/>
              <a:ext cx="2004699" cy="2890200"/>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88"/>
          <p:cNvSpPr/>
          <p:nvPr/>
        </p:nvSpPr>
        <p:spPr>
          <a:xfrm>
            <a:off x="3385400" y="0"/>
            <a:ext cx="5758500" cy="31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709" name="Google Shape;709;p88">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710" name="Google Shape;710;p88"/>
          <p:cNvSpPr txBox="1"/>
          <p:nvPr/>
        </p:nvSpPr>
        <p:spPr>
          <a:xfrm>
            <a:off x="312400" y="391800"/>
            <a:ext cx="2876700" cy="242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b="1" lang="en" sz="1100">
                <a:solidFill>
                  <a:schemeClr val="dk1"/>
                </a:solidFill>
                <a:latin typeface="Lato"/>
                <a:ea typeface="Lato"/>
                <a:cs typeface="Lato"/>
                <a:sym typeface="Lato"/>
              </a:rPr>
              <a:t>MikMak Headless Commerce API &amp; Superior Inventory Management</a:t>
            </a:r>
            <a:endParaRPr b="1" sz="1100">
              <a:solidFill>
                <a:schemeClr val="dk1"/>
              </a:solidFill>
              <a:latin typeface="Lato"/>
              <a:ea typeface="Lato"/>
              <a:cs typeface="Lato"/>
              <a:sym typeface="Lato"/>
            </a:endParaRPr>
          </a:p>
          <a:p>
            <a:pPr indent="-295275" lvl="0" marL="365760" rtl="0" algn="l">
              <a:lnSpc>
                <a:spcPct val="115000"/>
              </a:lnSpc>
              <a:spcBef>
                <a:spcPts val="1100"/>
              </a:spcBef>
              <a:spcAft>
                <a:spcPts val="0"/>
              </a:spcAft>
              <a:buClr>
                <a:schemeClr val="dk1"/>
              </a:buClr>
              <a:buSzPts val="1050"/>
              <a:buFont typeface="Lato"/>
              <a:buChar char="●"/>
            </a:pPr>
            <a:r>
              <a:rPr lang="en" sz="1050">
                <a:solidFill>
                  <a:schemeClr val="dk1"/>
                </a:solidFill>
                <a:latin typeface="Lato"/>
                <a:ea typeface="Lato"/>
                <a:cs typeface="Lato"/>
                <a:sym typeface="Lato"/>
              </a:rPr>
              <a:t>Have full control of the look and feel of your shoppable media and Where-to-Buy experiences, while leveraging MikMak’s best-in-class inventory data, commerce technology, retail network, and sales attribution</a:t>
            </a:r>
            <a:endParaRPr sz="1050">
              <a:solidFill>
                <a:schemeClr val="dk1"/>
              </a:solidFill>
              <a:latin typeface="Lato"/>
              <a:ea typeface="Lato"/>
              <a:cs typeface="Lato"/>
              <a:sym typeface="Lato"/>
            </a:endParaRPr>
          </a:p>
          <a:p>
            <a:pPr indent="-295275" lvl="0" marL="365760" rtl="0" algn="l">
              <a:lnSpc>
                <a:spcPct val="115000"/>
              </a:lnSpc>
              <a:spcBef>
                <a:spcPts val="500"/>
              </a:spcBef>
              <a:spcAft>
                <a:spcPts val="500"/>
              </a:spcAft>
              <a:buClr>
                <a:schemeClr val="dk1"/>
              </a:buClr>
              <a:buSzPts val="1050"/>
              <a:buFont typeface="Lato"/>
              <a:buChar char="●"/>
            </a:pPr>
            <a:r>
              <a:rPr lang="en" sz="1050">
                <a:solidFill>
                  <a:schemeClr val="dk1"/>
                </a:solidFill>
                <a:latin typeface="Lato"/>
                <a:ea typeface="Lato"/>
                <a:cs typeface="Lato"/>
                <a:sym typeface="Lato"/>
              </a:rPr>
              <a:t>Prevent consumers from reaching dead-end experiences such as ‘out-of-stock' pages</a:t>
            </a:r>
            <a:endParaRPr sz="1050">
              <a:solidFill>
                <a:schemeClr val="dk1"/>
              </a:solidFill>
              <a:latin typeface="Lato"/>
              <a:ea typeface="Lato"/>
              <a:cs typeface="Lato"/>
              <a:sym typeface="Lato"/>
            </a:endParaRPr>
          </a:p>
        </p:txBody>
      </p:sp>
      <p:sp>
        <p:nvSpPr>
          <p:cNvPr id="711" name="Google Shape;711;p88"/>
          <p:cNvSpPr txBox="1"/>
          <p:nvPr/>
        </p:nvSpPr>
        <p:spPr>
          <a:xfrm>
            <a:off x="3752150" y="391800"/>
            <a:ext cx="5025000" cy="261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b="1" lang="en" sz="1100">
                <a:solidFill>
                  <a:schemeClr val="lt1"/>
                </a:solidFill>
                <a:latin typeface="Lato"/>
                <a:ea typeface="Lato"/>
                <a:cs typeface="Lato"/>
                <a:sym typeface="Lato"/>
              </a:rPr>
              <a:t>One easy-to-use global platform to consolidate all your eCommerce data</a:t>
            </a:r>
            <a:endParaRPr b="1" sz="1100">
              <a:solidFill>
                <a:schemeClr val="lt1"/>
              </a:solidFill>
              <a:latin typeface="Lato"/>
              <a:ea typeface="Lato"/>
              <a:cs typeface="Lato"/>
              <a:sym typeface="Lato"/>
            </a:endParaRPr>
          </a:p>
          <a:p>
            <a:pPr indent="-295275" lvl="0" marL="365760" rtl="0" algn="l">
              <a:lnSpc>
                <a:spcPct val="115000"/>
              </a:lnSpc>
              <a:spcBef>
                <a:spcPts val="1100"/>
              </a:spcBef>
              <a:spcAft>
                <a:spcPts val="0"/>
              </a:spcAft>
              <a:buClr>
                <a:schemeClr val="lt1"/>
              </a:buClr>
              <a:buSzPts val="1050"/>
              <a:buFont typeface="Lato"/>
              <a:buChar char="●"/>
            </a:pPr>
            <a:r>
              <a:rPr lang="en" sz="1050">
                <a:solidFill>
                  <a:schemeClr val="lt1"/>
                </a:solidFill>
                <a:latin typeface="Lato"/>
                <a:ea typeface="Lato"/>
                <a:cs typeface="Lato"/>
                <a:sym typeface="Lato"/>
              </a:rPr>
              <a:t>Gain a complete understanding of consumers’ online behaviors and preferences across all media and brand websites </a:t>
            </a:r>
            <a:endParaRPr sz="1050">
              <a:solidFill>
                <a:schemeClr val="lt1"/>
              </a:solidFill>
              <a:latin typeface="Lato"/>
              <a:ea typeface="Lato"/>
              <a:cs typeface="Lato"/>
              <a:sym typeface="Lato"/>
            </a:endParaRPr>
          </a:p>
          <a:p>
            <a:pPr indent="-295275" lvl="0" marL="365760" rtl="0" algn="l">
              <a:lnSpc>
                <a:spcPct val="115000"/>
              </a:lnSpc>
              <a:spcBef>
                <a:spcPts val="500"/>
              </a:spcBef>
              <a:spcAft>
                <a:spcPts val="0"/>
              </a:spcAft>
              <a:buClr>
                <a:schemeClr val="lt1"/>
              </a:buClr>
              <a:buSzPts val="1050"/>
              <a:buFont typeface="Lato"/>
              <a:buChar char="●"/>
            </a:pPr>
            <a:r>
              <a:rPr lang="en" sz="1050">
                <a:solidFill>
                  <a:schemeClr val="lt1"/>
                </a:solidFill>
                <a:latin typeface="Lato"/>
                <a:ea typeface="Lato"/>
                <a:cs typeface="Lato"/>
                <a:sym typeface="Lato"/>
              </a:rPr>
              <a:t>Collect first-party consumer behavior data and insights to win in a cookieless, consumer-driven world</a:t>
            </a:r>
            <a:endParaRPr sz="1050">
              <a:solidFill>
                <a:schemeClr val="lt1"/>
              </a:solidFill>
              <a:latin typeface="Lato"/>
              <a:ea typeface="Lato"/>
              <a:cs typeface="Lato"/>
              <a:sym typeface="Lato"/>
            </a:endParaRPr>
          </a:p>
          <a:p>
            <a:pPr indent="-295275" lvl="0" marL="365760" rtl="0" algn="l">
              <a:lnSpc>
                <a:spcPct val="115000"/>
              </a:lnSpc>
              <a:spcBef>
                <a:spcPts val="500"/>
              </a:spcBef>
              <a:spcAft>
                <a:spcPts val="0"/>
              </a:spcAft>
              <a:buClr>
                <a:schemeClr val="lt1"/>
              </a:buClr>
              <a:buSzPts val="1050"/>
              <a:buFont typeface="Lato"/>
              <a:buChar char="●"/>
            </a:pPr>
            <a:r>
              <a:rPr lang="en" sz="1050">
                <a:solidFill>
                  <a:schemeClr val="lt1"/>
                </a:solidFill>
                <a:latin typeface="Lato"/>
                <a:ea typeface="Lato"/>
                <a:cs typeface="Lato"/>
                <a:sym typeface="Lato"/>
              </a:rPr>
              <a:t>With our Custom Report Builder, create and share personalized reports that incorporate your desired metrics, dimensions, and filters</a:t>
            </a:r>
            <a:endParaRPr sz="1050">
              <a:solidFill>
                <a:schemeClr val="lt1"/>
              </a:solidFill>
              <a:latin typeface="Lato"/>
              <a:ea typeface="Lato"/>
              <a:cs typeface="Lato"/>
              <a:sym typeface="Lato"/>
            </a:endParaRPr>
          </a:p>
          <a:p>
            <a:pPr indent="0" lvl="0" marL="0" rtl="0" algn="l">
              <a:lnSpc>
                <a:spcPct val="115000"/>
              </a:lnSpc>
              <a:spcBef>
                <a:spcPts val="500"/>
              </a:spcBef>
              <a:spcAft>
                <a:spcPts val="0"/>
              </a:spcAft>
              <a:buNone/>
            </a:pPr>
            <a:r>
              <a:t/>
            </a:r>
            <a:endParaRPr sz="1050">
              <a:solidFill>
                <a:schemeClr val="lt1"/>
              </a:solidFill>
              <a:latin typeface="Lato"/>
              <a:ea typeface="Lato"/>
              <a:cs typeface="Lato"/>
              <a:sym typeface="Lato"/>
            </a:endParaRPr>
          </a:p>
          <a:p>
            <a:pPr indent="0" lvl="0" marL="0" rtl="0" algn="l">
              <a:lnSpc>
                <a:spcPct val="115000"/>
              </a:lnSpc>
              <a:spcBef>
                <a:spcPts val="500"/>
              </a:spcBef>
              <a:spcAft>
                <a:spcPts val="500"/>
              </a:spcAft>
              <a:buNone/>
            </a:pPr>
            <a:r>
              <a:rPr lang="en" sz="1050">
                <a:solidFill>
                  <a:schemeClr val="lt1"/>
                </a:solidFill>
                <a:latin typeface="Lato"/>
                <a:ea typeface="Lato"/>
                <a:cs typeface="Lato"/>
                <a:sym typeface="Lato"/>
              </a:rPr>
              <a:t>The MikMak platform draws in insights from 7,000+ media and retail partners across the world to help you identify shopping patterns, improve marketing effectiveness, and grow your brand’s marketing ROI.</a:t>
            </a:r>
            <a:endParaRPr sz="1050">
              <a:solidFill>
                <a:schemeClr val="lt1"/>
              </a:solidFill>
              <a:latin typeface="Lato"/>
              <a:ea typeface="Lato"/>
              <a:cs typeface="Lato"/>
              <a:sym typeface="Lato"/>
            </a:endParaRPr>
          </a:p>
        </p:txBody>
      </p:sp>
      <p:pic>
        <p:nvPicPr>
          <p:cNvPr id="712" name="Google Shape;712;p88"/>
          <p:cNvPicPr preferRelativeResize="0"/>
          <p:nvPr/>
        </p:nvPicPr>
        <p:blipFill rotWithShape="1">
          <a:blip r:embed="rId5">
            <a:alphaModFix/>
          </a:blip>
          <a:srcRect b="33677" l="0" r="9690" t="20168"/>
          <a:stretch/>
        </p:blipFill>
        <p:spPr>
          <a:xfrm>
            <a:off x="3385500" y="3182100"/>
            <a:ext cx="5758500" cy="1961399"/>
          </a:xfrm>
          <a:prstGeom prst="rect">
            <a:avLst/>
          </a:prstGeom>
          <a:noFill/>
          <a:ln>
            <a:noFill/>
          </a:ln>
        </p:spPr>
      </p:pic>
      <p:pic>
        <p:nvPicPr>
          <p:cNvPr id="713" name="Google Shape;713;p88"/>
          <p:cNvPicPr preferRelativeResize="0"/>
          <p:nvPr/>
        </p:nvPicPr>
        <p:blipFill>
          <a:blip r:embed="rId6">
            <a:alphaModFix/>
          </a:blip>
          <a:stretch>
            <a:fillRect/>
          </a:stretch>
        </p:blipFill>
        <p:spPr>
          <a:xfrm>
            <a:off x="312400" y="2819700"/>
            <a:ext cx="2777951" cy="1841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89"/>
          <p:cNvSpPr txBox="1"/>
          <p:nvPr/>
        </p:nvSpPr>
        <p:spPr>
          <a:xfrm>
            <a:off x="380200" y="376325"/>
            <a:ext cx="3724500" cy="89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rgbClr val="4369F4"/>
                </a:solidFill>
                <a:latin typeface="Raleway"/>
                <a:ea typeface="Raleway"/>
                <a:cs typeface="Raleway"/>
                <a:sym typeface="Raleway"/>
              </a:rPr>
              <a:t>Toy Brand switched to MikMak on brand website to get a more holistic view of their eCommerce analytics</a:t>
            </a:r>
            <a:r>
              <a:rPr b="1" lang="en">
                <a:solidFill>
                  <a:srgbClr val="4369F4"/>
                </a:solidFill>
                <a:latin typeface="Raleway"/>
                <a:ea typeface="Raleway"/>
                <a:cs typeface="Raleway"/>
                <a:sym typeface="Raleway"/>
              </a:rPr>
              <a:t> </a:t>
            </a:r>
            <a:endParaRPr b="1">
              <a:solidFill>
                <a:srgbClr val="4369F4"/>
              </a:solidFill>
              <a:latin typeface="Raleway"/>
              <a:ea typeface="Raleway"/>
              <a:cs typeface="Raleway"/>
              <a:sym typeface="Raleway"/>
            </a:endParaRPr>
          </a:p>
        </p:txBody>
      </p:sp>
      <p:sp>
        <p:nvSpPr>
          <p:cNvPr id="719" name="Google Shape;719;p89"/>
          <p:cNvSpPr txBox="1"/>
          <p:nvPr/>
        </p:nvSpPr>
        <p:spPr>
          <a:xfrm>
            <a:off x="254800" y="1858625"/>
            <a:ext cx="3000000" cy="861900"/>
          </a:xfrm>
          <a:prstGeom prst="rect">
            <a:avLst/>
          </a:prstGeom>
          <a:noFill/>
          <a:ln>
            <a:noFill/>
          </a:ln>
        </p:spPr>
        <p:txBody>
          <a:bodyPr anchorCtr="0" anchor="t" bIns="91425" lIns="91425" spcFirstLastPara="1" rIns="91425" wrap="square" tIns="91425">
            <a:spAutoFit/>
          </a:bodyPr>
          <a:lstStyle/>
          <a:p>
            <a:pPr indent="-298450" lvl="0" marL="457200" rtl="0" algn="l">
              <a:lnSpc>
                <a:spcPct val="150000"/>
              </a:lnSpc>
              <a:spcBef>
                <a:spcPts val="0"/>
              </a:spcBef>
              <a:spcAft>
                <a:spcPts val="0"/>
              </a:spcAft>
              <a:buClr>
                <a:schemeClr val="accent1"/>
              </a:buClr>
              <a:buSzPts val="1100"/>
              <a:buFont typeface="Lato"/>
              <a:buChar char="●"/>
            </a:pPr>
            <a:r>
              <a:rPr b="1" lang="en" sz="1100">
                <a:solidFill>
                  <a:schemeClr val="accent1"/>
                </a:solidFill>
                <a:latin typeface="Lato"/>
                <a:ea typeface="Lato"/>
                <a:cs typeface="Lato"/>
                <a:sym typeface="Lato"/>
              </a:rPr>
              <a:t>Managed Services</a:t>
            </a:r>
            <a:endParaRPr b="1" sz="1100">
              <a:solidFill>
                <a:schemeClr val="accent1"/>
              </a:solidFill>
              <a:latin typeface="Lato"/>
              <a:ea typeface="Lato"/>
              <a:cs typeface="Lato"/>
              <a:sym typeface="Lato"/>
            </a:endParaRPr>
          </a:p>
          <a:p>
            <a:pPr indent="-298450" lvl="0" marL="457200" rtl="0" algn="l">
              <a:lnSpc>
                <a:spcPct val="150000"/>
              </a:lnSpc>
              <a:spcBef>
                <a:spcPts val="0"/>
              </a:spcBef>
              <a:spcAft>
                <a:spcPts val="0"/>
              </a:spcAft>
              <a:buClr>
                <a:schemeClr val="accent1"/>
              </a:buClr>
              <a:buSzPts val="1100"/>
              <a:buFont typeface="Lato"/>
              <a:buChar char="●"/>
            </a:pPr>
            <a:r>
              <a:rPr b="1" lang="en" sz="1100">
                <a:solidFill>
                  <a:schemeClr val="accent1"/>
                </a:solidFill>
                <a:latin typeface="Lato"/>
                <a:ea typeface="Lato"/>
                <a:cs typeface="Lato"/>
                <a:sym typeface="Lato"/>
              </a:rPr>
              <a:t>Product Data Integration</a:t>
            </a:r>
            <a:endParaRPr b="1" sz="1100">
              <a:solidFill>
                <a:schemeClr val="accent1"/>
              </a:solidFill>
              <a:latin typeface="Lato"/>
              <a:ea typeface="Lato"/>
              <a:cs typeface="Lato"/>
              <a:sym typeface="Lato"/>
            </a:endParaRPr>
          </a:p>
          <a:p>
            <a:pPr indent="-298450" lvl="0" marL="457200" rtl="0" algn="l">
              <a:lnSpc>
                <a:spcPct val="150000"/>
              </a:lnSpc>
              <a:spcBef>
                <a:spcPts val="0"/>
              </a:spcBef>
              <a:spcAft>
                <a:spcPts val="0"/>
              </a:spcAft>
              <a:buClr>
                <a:schemeClr val="accent1"/>
              </a:buClr>
              <a:buSzPts val="1100"/>
              <a:buFont typeface="Lato"/>
              <a:buChar char="●"/>
            </a:pPr>
            <a:r>
              <a:rPr b="1" lang="en" sz="1100">
                <a:solidFill>
                  <a:schemeClr val="accent1"/>
                </a:solidFill>
                <a:latin typeface="Lato"/>
                <a:ea typeface="Lato"/>
                <a:cs typeface="Lato"/>
                <a:sym typeface="Lato"/>
              </a:rPr>
              <a:t>Holistic View of Data and Insights </a:t>
            </a:r>
            <a:endParaRPr sz="1100"/>
          </a:p>
        </p:txBody>
      </p:sp>
      <p:sp>
        <p:nvSpPr>
          <p:cNvPr id="720" name="Google Shape;720;p89"/>
          <p:cNvSpPr txBox="1"/>
          <p:nvPr/>
        </p:nvSpPr>
        <p:spPr>
          <a:xfrm>
            <a:off x="350050" y="3090813"/>
            <a:ext cx="2040000" cy="133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chemeClr val="dk1"/>
                </a:solidFill>
                <a:latin typeface="Lato"/>
                <a:ea typeface="Lato"/>
                <a:cs typeface="Lato"/>
                <a:sym typeface="Lato"/>
              </a:rPr>
              <a:t>“As our relationship with MikMak continued to progress it was clear they were the best sole provider of shoppable media, where to buy, and eCommerce analytics due to their managed services and holistic, actionable insights.”</a:t>
            </a:r>
            <a:endParaRPr sz="950">
              <a:solidFill>
                <a:schemeClr val="dk1"/>
              </a:solidFill>
              <a:latin typeface="Lato"/>
              <a:ea typeface="Lato"/>
              <a:cs typeface="Lato"/>
              <a:sym typeface="Lato"/>
            </a:endParaRPr>
          </a:p>
        </p:txBody>
      </p:sp>
      <p:sp>
        <p:nvSpPr>
          <p:cNvPr id="721" name="Google Shape;721;p89"/>
          <p:cNvSpPr/>
          <p:nvPr/>
        </p:nvSpPr>
        <p:spPr>
          <a:xfrm>
            <a:off x="456850" y="1469400"/>
            <a:ext cx="1473300" cy="299700"/>
          </a:xfrm>
          <a:prstGeom prst="roundRect">
            <a:avLst>
              <a:gd fmla="val 50000" name="adj"/>
            </a:avLst>
          </a:prstGeom>
          <a:solidFill>
            <a:schemeClr val="accent1"/>
          </a:solidFill>
          <a:ln cap="flat" cmpd="sng" w="9525">
            <a:solidFill>
              <a:srgbClr val="3552BF"/>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100">
                <a:solidFill>
                  <a:schemeClr val="lt1"/>
                </a:solidFill>
                <a:latin typeface="Lato"/>
                <a:ea typeface="Lato"/>
                <a:cs typeface="Lato"/>
                <a:sym typeface="Lato"/>
              </a:rPr>
              <a:t>Why they switched</a:t>
            </a:r>
            <a:endParaRPr b="1" sz="1100">
              <a:solidFill>
                <a:schemeClr val="lt1"/>
              </a:solidFill>
              <a:latin typeface="Lato"/>
              <a:ea typeface="Lato"/>
              <a:cs typeface="Lato"/>
              <a:sym typeface="Lato"/>
            </a:endParaRPr>
          </a:p>
        </p:txBody>
      </p:sp>
      <p:sp>
        <p:nvSpPr>
          <p:cNvPr id="722" name="Google Shape;722;p89"/>
          <p:cNvSpPr/>
          <p:nvPr/>
        </p:nvSpPr>
        <p:spPr>
          <a:xfrm>
            <a:off x="4571972" y="0"/>
            <a:ext cx="45720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grpSp>
        <p:nvGrpSpPr>
          <p:cNvPr id="723" name="Google Shape;723;p89"/>
          <p:cNvGrpSpPr/>
          <p:nvPr/>
        </p:nvGrpSpPr>
        <p:grpSpPr>
          <a:xfrm>
            <a:off x="2390050" y="2798875"/>
            <a:ext cx="1830948" cy="2344624"/>
            <a:chOff x="2491750" y="2798875"/>
            <a:chExt cx="1830948" cy="2344624"/>
          </a:xfrm>
        </p:grpSpPr>
        <p:pic>
          <p:nvPicPr>
            <p:cNvPr id="724" name="Google Shape;724;p89"/>
            <p:cNvPicPr preferRelativeResize="0"/>
            <p:nvPr/>
          </p:nvPicPr>
          <p:blipFill rotWithShape="1">
            <a:blip r:embed="rId3">
              <a:alphaModFix/>
            </a:blip>
            <a:srcRect b="14070" l="0" r="0" t="8620"/>
            <a:stretch/>
          </p:blipFill>
          <p:spPr>
            <a:xfrm>
              <a:off x="2764766" y="2994107"/>
              <a:ext cx="1284918" cy="2149391"/>
            </a:xfrm>
            <a:prstGeom prst="rect">
              <a:avLst/>
            </a:prstGeom>
            <a:noFill/>
            <a:ln>
              <a:noFill/>
            </a:ln>
          </p:spPr>
        </p:pic>
        <p:pic>
          <p:nvPicPr>
            <p:cNvPr id="725" name="Google Shape;725;p89"/>
            <p:cNvPicPr preferRelativeResize="0"/>
            <p:nvPr/>
          </p:nvPicPr>
          <p:blipFill rotWithShape="1">
            <a:blip r:embed="rId4">
              <a:alphaModFix/>
            </a:blip>
            <a:srcRect b="27969" l="0" r="0" t="0"/>
            <a:stretch/>
          </p:blipFill>
          <p:spPr>
            <a:xfrm>
              <a:off x="2491750" y="2798875"/>
              <a:ext cx="1830948" cy="2344622"/>
            </a:xfrm>
            <a:prstGeom prst="rect">
              <a:avLst/>
            </a:prstGeom>
            <a:noFill/>
            <a:ln>
              <a:noFill/>
            </a:ln>
          </p:spPr>
        </p:pic>
      </p:grpSp>
      <p:pic>
        <p:nvPicPr>
          <p:cNvPr id="726" name="Google Shape;726;p89">
            <a:hlinkClick r:id="rId5"/>
          </p:cNvPr>
          <p:cNvPicPr preferRelativeResize="0"/>
          <p:nvPr/>
        </p:nvPicPr>
        <p:blipFill>
          <a:blip r:embed="rId6">
            <a:alphaModFix/>
          </a:blip>
          <a:stretch>
            <a:fillRect/>
          </a:stretch>
        </p:blipFill>
        <p:spPr>
          <a:xfrm>
            <a:off x="408625" y="4717278"/>
            <a:ext cx="414150" cy="150322"/>
          </a:xfrm>
          <a:prstGeom prst="rect">
            <a:avLst/>
          </a:prstGeom>
          <a:noFill/>
          <a:ln>
            <a:noFill/>
          </a:ln>
        </p:spPr>
      </p:pic>
      <p:sp>
        <p:nvSpPr>
          <p:cNvPr id="727" name="Google Shape;727;p89"/>
          <p:cNvSpPr txBox="1"/>
          <p:nvPr/>
        </p:nvSpPr>
        <p:spPr>
          <a:xfrm>
            <a:off x="4995725" y="376325"/>
            <a:ext cx="3724500" cy="89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lt1"/>
                </a:solidFill>
                <a:latin typeface="Raleway"/>
                <a:ea typeface="Raleway"/>
                <a:cs typeface="Raleway"/>
                <a:sym typeface="Raleway"/>
              </a:rPr>
              <a:t>A Lawn &amp; Gardening Brand switched to MikMak on brand website, and saw increased performance immediately</a:t>
            </a:r>
            <a:endParaRPr b="1" sz="1500">
              <a:solidFill>
                <a:schemeClr val="lt1"/>
              </a:solidFill>
              <a:latin typeface="Raleway"/>
              <a:ea typeface="Raleway"/>
              <a:cs typeface="Raleway"/>
              <a:sym typeface="Raleway"/>
            </a:endParaRPr>
          </a:p>
        </p:txBody>
      </p:sp>
      <p:sp>
        <p:nvSpPr>
          <p:cNvPr id="728" name="Google Shape;728;p89"/>
          <p:cNvSpPr/>
          <p:nvPr/>
        </p:nvSpPr>
        <p:spPr>
          <a:xfrm>
            <a:off x="5099075" y="1469400"/>
            <a:ext cx="1473300" cy="299700"/>
          </a:xfrm>
          <a:prstGeom prst="roundRect">
            <a:avLst>
              <a:gd fmla="val 50000" name="adj"/>
            </a:avLst>
          </a:prstGeom>
          <a:solidFill>
            <a:srgbClr val="FFFFFF"/>
          </a:solidFill>
          <a:ln cap="flat" cmpd="sng" w="9525">
            <a:solidFill>
              <a:srgbClr val="4369F4"/>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100">
                <a:solidFill>
                  <a:srgbClr val="4369F4"/>
                </a:solidFill>
                <a:latin typeface="Lato"/>
                <a:ea typeface="Lato"/>
                <a:cs typeface="Lato"/>
                <a:sym typeface="Lato"/>
              </a:rPr>
              <a:t>Why they switched</a:t>
            </a:r>
            <a:endParaRPr b="1" sz="1100">
              <a:solidFill>
                <a:srgbClr val="4369F4"/>
              </a:solidFill>
              <a:latin typeface="Lato"/>
              <a:ea typeface="Lato"/>
              <a:cs typeface="Lato"/>
              <a:sym typeface="Lato"/>
            </a:endParaRPr>
          </a:p>
        </p:txBody>
      </p:sp>
      <p:sp>
        <p:nvSpPr>
          <p:cNvPr id="729" name="Google Shape;729;p89"/>
          <p:cNvSpPr txBox="1"/>
          <p:nvPr/>
        </p:nvSpPr>
        <p:spPr>
          <a:xfrm>
            <a:off x="5099075" y="1858625"/>
            <a:ext cx="3000000" cy="861900"/>
          </a:xfrm>
          <a:prstGeom prst="rect">
            <a:avLst/>
          </a:prstGeom>
          <a:noFill/>
          <a:ln>
            <a:noFill/>
          </a:ln>
        </p:spPr>
        <p:txBody>
          <a:bodyPr anchorCtr="0" anchor="t" bIns="91425" lIns="91425" spcFirstLastPara="1" rIns="91425" wrap="square" tIns="91425">
            <a:spAutoFit/>
          </a:bodyPr>
          <a:lstStyle/>
          <a:p>
            <a:pPr indent="-298450" lvl="0" marL="274320" rtl="0" algn="l">
              <a:lnSpc>
                <a:spcPct val="150000"/>
              </a:lnSpc>
              <a:spcBef>
                <a:spcPts val="0"/>
              </a:spcBef>
              <a:spcAft>
                <a:spcPts val="0"/>
              </a:spcAft>
              <a:buClr>
                <a:schemeClr val="lt1"/>
              </a:buClr>
              <a:buSzPts val="1100"/>
              <a:buFont typeface="Lato"/>
              <a:buChar char="●"/>
            </a:pPr>
            <a:r>
              <a:rPr b="1" lang="en" sz="1100">
                <a:solidFill>
                  <a:schemeClr val="lt1"/>
                </a:solidFill>
                <a:latin typeface="Lato"/>
                <a:ea typeface="Lato"/>
                <a:cs typeface="Lato"/>
                <a:sym typeface="Lato"/>
              </a:rPr>
              <a:t>Optimized Retailer Conversion</a:t>
            </a:r>
            <a:endParaRPr b="1" sz="1100">
              <a:solidFill>
                <a:schemeClr val="lt1"/>
              </a:solidFill>
              <a:latin typeface="Lato"/>
              <a:ea typeface="Lato"/>
              <a:cs typeface="Lato"/>
              <a:sym typeface="Lato"/>
            </a:endParaRPr>
          </a:p>
          <a:p>
            <a:pPr indent="-298450" lvl="0" marL="274320" rtl="0" algn="l">
              <a:lnSpc>
                <a:spcPct val="150000"/>
              </a:lnSpc>
              <a:spcBef>
                <a:spcPts val="0"/>
              </a:spcBef>
              <a:spcAft>
                <a:spcPts val="0"/>
              </a:spcAft>
              <a:buClr>
                <a:schemeClr val="lt1"/>
              </a:buClr>
              <a:buSzPts val="1100"/>
              <a:buFont typeface="Lato"/>
              <a:buChar char="●"/>
            </a:pPr>
            <a:r>
              <a:rPr b="1" lang="en" sz="1100">
                <a:solidFill>
                  <a:schemeClr val="lt1"/>
                </a:solidFill>
                <a:latin typeface="Lato"/>
                <a:ea typeface="Lato"/>
                <a:cs typeface="Lato"/>
                <a:sym typeface="Lato"/>
              </a:rPr>
              <a:t>More Granular Insights</a:t>
            </a:r>
            <a:endParaRPr b="1" sz="1100">
              <a:solidFill>
                <a:schemeClr val="lt1"/>
              </a:solidFill>
              <a:latin typeface="Lato"/>
              <a:ea typeface="Lato"/>
              <a:cs typeface="Lato"/>
              <a:sym typeface="Lato"/>
            </a:endParaRPr>
          </a:p>
          <a:p>
            <a:pPr indent="-298450" lvl="0" marL="274320" rtl="0" algn="l">
              <a:lnSpc>
                <a:spcPct val="150000"/>
              </a:lnSpc>
              <a:spcBef>
                <a:spcPts val="0"/>
              </a:spcBef>
              <a:spcAft>
                <a:spcPts val="0"/>
              </a:spcAft>
              <a:buClr>
                <a:schemeClr val="lt1"/>
              </a:buClr>
              <a:buSzPts val="1100"/>
              <a:buFont typeface="Lato"/>
              <a:buChar char="●"/>
            </a:pPr>
            <a:r>
              <a:rPr b="1" lang="en" sz="1100">
                <a:solidFill>
                  <a:schemeClr val="lt1"/>
                </a:solidFill>
                <a:latin typeface="Lato"/>
                <a:ea typeface="Lato"/>
                <a:cs typeface="Lato"/>
                <a:sym typeface="Lato"/>
              </a:rPr>
              <a:t>More Capabilities</a:t>
            </a:r>
            <a:endParaRPr b="1" sz="1100">
              <a:solidFill>
                <a:schemeClr val="lt1"/>
              </a:solidFill>
              <a:latin typeface="Lato"/>
              <a:ea typeface="Lato"/>
              <a:cs typeface="Lato"/>
              <a:sym typeface="Lato"/>
            </a:endParaRPr>
          </a:p>
        </p:txBody>
      </p:sp>
      <p:sp>
        <p:nvSpPr>
          <p:cNvPr id="730" name="Google Shape;730;p89"/>
          <p:cNvSpPr txBox="1"/>
          <p:nvPr/>
        </p:nvSpPr>
        <p:spPr>
          <a:xfrm>
            <a:off x="6831575" y="3185913"/>
            <a:ext cx="1748100" cy="114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50">
                <a:solidFill>
                  <a:schemeClr val="lt1"/>
                </a:solidFill>
                <a:latin typeface="Lato"/>
                <a:ea typeface="Lato"/>
                <a:cs typeface="Lato"/>
                <a:sym typeface="Lato"/>
              </a:rPr>
              <a:t>“We’re excited to see what this will do for us when we hit our peak months, but what we’ve seen so far is MikMak has been outperforming our previous provider.” </a:t>
            </a:r>
            <a:endParaRPr sz="950">
              <a:solidFill>
                <a:schemeClr val="lt1"/>
              </a:solidFill>
              <a:latin typeface="Lato"/>
              <a:ea typeface="Lato"/>
              <a:cs typeface="Lato"/>
              <a:sym typeface="Lato"/>
            </a:endParaRPr>
          </a:p>
        </p:txBody>
      </p:sp>
      <p:grpSp>
        <p:nvGrpSpPr>
          <p:cNvPr id="731" name="Google Shape;731;p89"/>
          <p:cNvGrpSpPr/>
          <p:nvPr/>
        </p:nvGrpSpPr>
        <p:grpSpPr>
          <a:xfrm>
            <a:off x="4920253" y="2798875"/>
            <a:ext cx="1830948" cy="2344624"/>
            <a:chOff x="4920253" y="2798875"/>
            <a:chExt cx="1830948" cy="2344624"/>
          </a:xfrm>
        </p:grpSpPr>
        <p:pic>
          <p:nvPicPr>
            <p:cNvPr id="732" name="Google Shape;732;p89"/>
            <p:cNvPicPr preferRelativeResize="0"/>
            <p:nvPr/>
          </p:nvPicPr>
          <p:blipFill rotWithShape="1">
            <a:blip r:embed="rId7">
              <a:alphaModFix/>
            </a:blip>
            <a:srcRect b="12350" l="0" r="0" t="12342"/>
            <a:stretch/>
          </p:blipFill>
          <p:spPr>
            <a:xfrm>
              <a:off x="5193269" y="2994107"/>
              <a:ext cx="1284918" cy="2149391"/>
            </a:xfrm>
            <a:prstGeom prst="rect">
              <a:avLst/>
            </a:prstGeom>
            <a:noFill/>
            <a:ln>
              <a:noFill/>
            </a:ln>
          </p:spPr>
        </p:pic>
        <p:pic>
          <p:nvPicPr>
            <p:cNvPr id="733" name="Google Shape;733;p89"/>
            <p:cNvPicPr preferRelativeResize="0"/>
            <p:nvPr/>
          </p:nvPicPr>
          <p:blipFill rotWithShape="1">
            <a:blip r:embed="rId4">
              <a:alphaModFix/>
            </a:blip>
            <a:srcRect b="27969" l="0" r="0" t="0"/>
            <a:stretch/>
          </p:blipFill>
          <p:spPr>
            <a:xfrm>
              <a:off x="4920253" y="2798875"/>
              <a:ext cx="1830948" cy="2344622"/>
            </a:xfrm>
            <a:prstGeom prst="rect">
              <a:avLst/>
            </a:prstGeom>
            <a:noFill/>
            <a:ln>
              <a:noFill/>
            </a:ln>
          </p:spPr>
        </p:pic>
      </p:grpSp>
      <p:pic>
        <p:nvPicPr>
          <p:cNvPr id="734" name="Google Shape;734;p89"/>
          <p:cNvPicPr preferRelativeResize="0"/>
          <p:nvPr/>
        </p:nvPicPr>
        <p:blipFill>
          <a:blip r:embed="rId8">
            <a:alphaModFix/>
          </a:blip>
          <a:stretch>
            <a:fillRect/>
          </a:stretch>
        </p:blipFill>
        <p:spPr>
          <a:xfrm>
            <a:off x="3074450" y="1875301"/>
            <a:ext cx="741587" cy="741587"/>
          </a:xfrm>
          <a:prstGeom prst="rect">
            <a:avLst/>
          </a:prstGeom>
          <a:noFill/>
          <a:ln>
            <a:noFill/>
          </a:ln>
        </p:spPr>
      </p:pic>
      <p:pic>
        <p:nvPicPr>
          <p:cNvPr id="735" name="Google Shape;735;p89"/>
          <p:cNvPicPr preferRelativeResize="0"/>
          <p:nvPr/>
        </p:nvPicPr>
        <p:blipFill>
          <a:blip r:embed="rId9">
            <a:alphaModFix/>
          </a:blip>
          <a:stretch>
            <a:fillRect/>
          </a:stretch>
        </p:blipFill>
        <p:spPr>
          <a:xfrm>
            <a:off x="7792625" y="1909444"/>
            <a:ext cx="673300" cy="673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90"/>
          <p:cNvSpPr txBox="1"/>
          <p:nvPr/>
        </p:nvSpPr>
        <p:spPr>
          <a:xfrm>
            <a:off x="312400" y="391800"/>
            <a:ext cx="5673900" cy="382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accent1"/>
                </a:solidFill>
                <a:latin typeface="Raleway ExtraBold"/>
                <a:ea typeface="Raleway ExtraBold"/>
                <a:cs typeface="Raleway ExtraBold"/>
                <a:sym typeface="Raleway ExtraBold"/>
              </a:rPr>
              <a:t>Conclusion</a:t>
            </a:r>
            <a:endParaRPr b="1" sz="1100">
              <a:solidFill>
                <a:schemeClr val="dk1"/>
              </a:solidFill>
              <a:latin typeface="Lato"/>
              <a:ea typeface="Lato"/>
              <a:cs typeface="Lato"/>
              <a:sym typeface="Lato"/>
            </a:endParaRPr>
          </a:p>
          <a:p>
            <a:pPr indent="0" lvl="0" marL="0" rtl="0" algn="l">
              <a:lnSpc>
                <a:spcPct val="115000"/>
              </a:lnSpc>
              <a:spcBef>
                <a:spcPts val="1100"/>
              </a:spcBef>
              <a:spcAft>
                <a:spcPts val="0"/>
              </a:spcAft>
              <a:buNone/>
            </a:pPr>
            <a:r>
              <a:rPr lang="en" sz="1050">
                <a:solidFill>
                  <a:schemeClr val="dk1"/>
                </a:solidFill>
                <a:latin typeface="Lato"/>
                <a:ea typeface="Lato"/>
                <a:cs typeface="Lato"/>
                <a:sym typeface="Lato"/>
              </a:rPr>
              <a:t>Whether it's to generate incremental sales, provide seamless shopping experiences, or strengthen retailer partnerships, Where-to-Buy solutions can be your greatest ally. The benefits of using advanced Where-to-Buy tools and analytics are profound and far-reaching in improving multichannel brands’ marketing effectiveness, and driving business growth</a:t>
            </a:r>
            <a:r>
              <a:rPr lang="en" sz="1050">
                <a:solidFill>
                  <a:schemeClr val="dk1"/>
                </a:solidFill>
                <a:latin typeface="Lato"/>
                <a:ea typeface="Lato"/>
                <a:cs typeface="Lato"/>
                <a:sym typeface="Lato"/>
              </a:rPr>
              <a:t>.</a:t>
            </a:r>
            <a:endParaRPr sz="1050">
              <a:solidFill>
                <a:schemeClr val="dk1"/>
              </a:solidFill>
              <a:latin typeface="Lato"/>
              <a:ea typeface="Lato"/>
              <a:cs typeface="Lato"/>
              <a:sym typeface="Lato"/>
            </a:endParaRPr>
          </a:p>
          <a:p>
            <a:pPr indent="0" lvl="0" marL="0" rtl="0" algn="l">
              <a:lnSpc>
                <a:spcPct val="115000"/>
              </a:lnSpc>
              <a:spcBef>
                <a:spcPts val="1100"/>
              </a:spcBef>
              <a:spcAft>
                <a:spcPts val="0"/>
              </a:spcAft>
              <a:buNone/>
            </a:pPr>
            <a:r>
              <a:rPr lang="en" sz="1050">
                <a:solidFill>
                  <a:schemeClr val="dk1"/>
                </a:solidFill>
                <a:latin typeface="Lato"/>
                <a:ea typeface="Lato"/>
                <a:cs typeface="Lato"/>
                <a:sym typeface="Lato"/>
              </a:rPr>
              <a:t>To select the right Where-to-Buy solution provider, start by aligning objectives, feature requirements, and evaluation criteria to maximize success. By setting clear goals and continuously monitoring performance metrics, you can refine your brand’s strategies, optimize results, and stay ahead in a competitive market.</a:t>
            </a:r>
            <a:endParaRPr sz="1050">
              <a:solidFill>
                <a:schemeClr val="dk1"/>
              </a:solidFill>
              <a:latin typeface="Lato"/>
              <a:ea typeface="Lato"/>
              <a:cs typeface="Lato"/>
              <a:sym typeface="Lato"/>
            </a:endParaRPr>
          </a:p>
          <a:p>
            <a:pPr indent="0" lvl="0" marL="0" rtl="0" algn="l">
              <a:lnSpc>
                <a:spcPct val="115000"/>
              </a:lnSpc>
              <a:spcBef>
                <a:spcPts val="1100"/>
              </a:spcBef>
              <a:spcAft>
                <a:spcPts val="0"/>
              </a:spcAft>
              <a:buNone/>
            </a:pPr>
            <a:r>
              <a:rPr lang="en" sz="1050">
                <a:solidFill>
                  <a:schemeClr val="dk1"/>
                </a:solidFill>
                <a:latin typeface="Lato"/>
                <a:ea typeface="Lato"/>
                <a:cs typeface="Lato"/>
                <a:sym typeface="Lato"/>
              </a:rPr>
              <a:t>At MikMak, we're committed to driving innovation and delivering unparalleled value to our partners. With MikMak Commerce for Brand Websites, brands can effortlessly integrate omnichannel Where-to-Buy experiences, streamline checkout processes, and gain invaluable insights into consumer behavior, and all this while enhancing brand visibility and driving sales.</a:t>
            </a:r>
            <a:endParaRPr sz="1050">
              <a:solidFill>
                <a:schemeClr val="dk1"/>
              </a:solidFill>
              <a:latin typeface="Lato"/>
              <a:ea typeface="Lato"/>
              <a:cs typeface="Lato"/>
              <a:sym typeface="Lato"/>
            </a:endParaRPr>
          </a:p>
          <a:p>
            <a:pPr indent="0" lvl="0" marL="0" rtl="0" algn="l">
              <a:lnSpc>
                <a:spcPct val="115000"/>
              </a:lnSpc>
              <a:spcBef>
                <a:spcPts val="1100"/>
              </a:spcBef>
              <a:spcAft>
                <a:spcPts val="500"/>
              </a:spcAft>
              <a:buNone/>
            </a:pPr>
            <a:r>
              <a:rPr lang="en" sz="1050">
                <a:solidFill>
                  <a:schemeClr val="dk1"/>
                </a:solidFill>
                <a:latin typeface="Lato"/>
                <a:ea typeface="Lato"/>
                <a:cs typeface="Lato"/>
                <a:sym typeface="Lato"/>
              </a:rPr>
              <a:t>Don't just take our word for it - learn from MikMak’s customers</a:t>
            </a:r>
            <a:r>
              <a:rPr lang="en" sz="1050">
                <a:solidFill>
                  <a:schemeClr val="dk1"/>
                </a:solidFill>
                <a:latin typeface="Lato"/>
                <a:ea typeface="Lato"/>
                <a:cs typeface="Lato"/>
                <a:sym typeface="Lato"/>
              </a:rPr>
              <a:t>. </a:t>
            </a:r>
            <a:r>
              <a:rPr lang="en" sz="1050">
                <a:solidFill>
                  <a:schemeClr val="dk1"/>
                </a:solidFill>
                <a:latin typeface="Lato"/>
                <a:ea typeface="Lato"/>
                <a:cs typeface="Lato"/>
                <a:sym typeface="Lato"/>
              </a:rPr>
              <a:t>Check out our case studies, industry benchmarks, and insights guides to learn from industry-leading brands. </a:t>
            </a:r>
            <a:r>
              <a:rPr lang="en" sz="1050">
                <a:solidFill>
                  <a:schemeClr val="dk1"/>
                </a:solidFill>
                <a:latin typeface="Lato"/>
                <a:ea typeface="Lato"/>
                <a:cs typeface="Lato"/>
                <a:sym typeface="Lato"/>
              </a:rPr>
              <a:t>Then, get started, and adopt the best Where-to-Buy solutions for your brand! </a:t>
            </a:r>
            <a:endParaRPr sz="1050">
              <a:solidFill>
                <a:schemeClr val="dk1"/>
              </a:solidFill>
              <a:latin typeface="Lato"/>
              <a:ea typeface="Lato"/>
              <a:cs typeface="Lato"/>
              <a:sym typeface="Lato"/>
            </a:endParaRPr>
          </a:p>
        </p:txBody>
      </p:sp>
      <p:pic>
        <p:nvPicPr>
          <p:cNvPr id="741" name="Google Shape;741;p90">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pic>
        <p:nvPicPr>
          <p:cNvPr id="742" name="Google Shape;742;p90"/>
          <p:cNvPicPr preferRelativeResize="0"/>
          <p:nvPr/>
        </p:nvPicPr>
        <p:blipFill rotWithShape="1">
          <a:blip r:embed="rId5">
            <a:alphaModFix/>
          </a:blip>
          <a:srcRect b="0" l="56744" r="7043" t="0"/>
          <a:stretch/>
        </p:blipFill>
        <p:spPr>
          <a:xfrm>
            <a:off x="6349450" y="0"/>
            <a:ext cx="2794552"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52" name="Shape 352"/>
        <p:cNvGrpSpPr/>
        <p:nvPr/>
      </p:nvGrpSpPr>
      <p:grpSpPr>
        <a:xfrm>
          <a:off x="0" y="0"/>
          <a:ext cx="0" cy="0"/>
          <a:chOff x="0" y="0"/>
          <a:chExt cx="0" cy="0"/>
        </a:xfrm>
      </p:grpSpPr>
      <p:sp>
        <p:nvSpPr>
          <p:cNvPr id="353" name="Google Shape;353;p64"/>
          <p:cNvSpPr/>
          <p:nvPr/>
        </p:nvSpPr>
        <p:spPr>
          <a:xfrm>
            <a:off x="3886675" y="0"/>
            <a:ext cx="5257500" cy="5143500"/>
          </a:xfrm>
          <a:prstGeom prst="rect">
            <a:avLst/>
          </a:prstGeom>
          <a:solidFill>
            <a:srgbClr val="EDF3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54" name="Google Shape;354;p64"/>
          <p:cNvPicPr preferRelativeResize="0"/>
          <p:nvPr/>
        </p:nvPicPr>
        <p:blipFill rotWithShape="1">
          <a:blip r:embed="rId3">
            <a:alphaModFix amt="47000"/>
          </a:blip>
          <a:srcRect b="24892" l="0" r="52767" t="1109"/>
          <a:stretch/>
        </p:blipFill>
        <p:spPr>
          <a:xfrm flipH="1" rot="5400000">
            <a:off x="-426174" y="837901"/>
            <a:ext cx="4731774" cy="3879424"/>
          </a:xfrm>
          <a:prstGeom prst="rect">
            <a:avLst/>
          </a:prstGeom>
          <a:noFill/>
          <a:ln>
            <a:noFill/>
          </a:ln>
        </p:spPr>
      </p:pic>
      <p:pic>
        <p:nvPicPr>
          <p:cNvPr id="355" name="Google Shape;355;p64">
            <a:hlinkClick r:id="rId4"/>
          </p:cNvPr>
          <p:cNvPicPr preferRelativeResize="0"/>
          <p:nvPr/>
        </p:nvPicPr>
        <p:blipFill>
          <a:blip r:embed="rId5">
            <a:alphaModFix/>
          </a:blip>
          <a:stretch>
            <a:fillRect/>
          </a:stretch>
        </p:blipFill>
        <p:spPr>
          <a:xfrm>
            <a:off x="408625" y="4717278"/>
            <a:ext cx="414150" cy="150322"/>
          </a:xfrm>
          <a:prstGeom prst="rect">
            <a:avLst/>
          </a:prstGeom>
          <a:noFill/>
          <a:ln>
            <a:noFill/>
          </a:ln>
        </p:spPr>
      </p:pic>
      <p:grpSp>
        <p:nvGrpSpPr>
          <p:cNvPr id="356" name="Google Shape;356;p64"/>
          <p:cNvGrpSpPr/>
          <p:nvPr/>
        </p:nvGrpSpPr>
        <p:grpSpPr>
          <a:xfrm>
            <a:off x="408625" y="2070438"/>
            <a:ext cx="3065700" cy="697425"/>
            <a:chOff x="408625" y="1990575"/>
            <a:chExt cx="3065700" cy="697425"/>
          </a:xfrm>
        </p:grpSpPr>
        <p:sp>
          <p:nvSpPr>
            <p:cNvPr id="357" name="Google Shape;357;p64"/>
            <p:cNvSpPr txBox="1"/>
            <p:nvPr/>
          </p:nvSpPr>
          <p:spPr>
            <a:xfrm>
              <a:off x="408625" y="2120100"/>
              <a:ext cx="3065700" cy="56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600">
                  <a:solidFill>
                    <a:srgbClr val="FFFFFF"/>
                  </a:solidFill>
                  <a:latin typeface="Raleway ExtraBold"/>
                  <a:ea typeface="Raleway ExtraBold"/>
                  <a:cs typeface="Raleway ExtraBold"/>
                  <a:sym typeface="Raleway ExtraBold"/>
                </a:rPr>
                <a:t>Table of Contents</a:t>
              </a:r>
              <a:endParaRPr sz="2200">
                <a:solidFill>
                  <a:srgbClr val="FFFFFF"/>
                </a:solidFill>
                <a:latin typeface="Raleway ExtraBold"/>
                <a:ea typeface="Raleway ExtraBold"/>
                <a:cs typeface="Raleway ExtraBold"/>
                <a:sym typeface="Raleway ExtraBold"/>
              </a:endParaRPr>
            </a:p>
          </p:txBody>
        </p:sp>
        <p:cxnSp>
          <p:nvCxnSpPr>
            <p:cNvPr id="358" name="Google Shape;358;p64"/>
            <p:cNvCxnSpPr/>
            <p:nvPr/>
          </p:nvCxnSpPr>
          <p:spPr>
            <a:xfrm>
              <a:off x="483075" y="1990575"/>
              <a:ext cx="383400" cy="0"/>
            </a:xfrm>
            <a:prstGeom prst="straightConnector1">
              <a:avLst/>
            </a:prstGeom>
            <a:noFill/>
            <a:ln cap="flat" cmpd="sng" w="38100">
              <a:solidFill>
                <a:schemeClr val="lt1"/>
              </a:solidFill>
              <a:prstDash val="solid"/>
              <a:round/>
              <a:headEnd len="med" w="med" type="none"/>
              <a:tailEnd len="med" w="med" type="none"/>
            </a:ln>
          </p:spPr>
        </p:cxnSp>
      </p:grpSp>
      <p:graphicFrame>
        <p:nvGraphicFramePr>
          <p:cNvPr id="359" name="Google Shape;359;p64"/>
          <p:cNvGraphicFramePr/>
          <p:nvPr/>
        </p:nvGraphicFramePr>
        <p:xfrm>
          <a:off x="4280825" y="538125"/>
          <a:ext cx="3000000" cy="3000000"/>
        </p:xfrm>
        <a:graphic>
          <a:graphicData uri="http://schemas.openxmlformats.org/drawingml/2006/table">
            <a:tbl>
              <a:tblPr>
                <a:noFill/>
                <a:tableStyleId>{41EE8163-F907-4230-83DB-AFA265FA3586}</a:tableStyleId>
              </a:tblPr>
              <a:tblGrid>
                <a:gridCol w="440975"/>
                <a:gridCol w="4028200"/>
              </a:tblGrid>
              <a:tr h="497500">
                <a:tc>
                  <a:txBody>
                    <a:bodyPr/>
                    <a:lstStyle/>
                    <a:p>
                      <a:pPr indent="0" lvl="0" marL="0" rtl="0" algn="r">
                        <a:spcBef>
                          <a:spcPts val="0"/>
                        </a:spcBef>
                        <a:spcAft>
                          <a:spcPts val="0"/>
                        </a:spcAft>
                        <a:buNone/>
                      </a:pPr>
                      <a:r>
                        <a:rPr lang="en" sz="1600">
                          <a:solidFill>
                            <a:schemeClr val="accent1"/>
                          </a:solidFill>
                          <a:uFill>
                            <a:noFill/>
                          </a:uFill>
                          <a:latin typeface="Lato Black"/>
                          <a:ea typeface="Lato Black"/>
                          <a:cs typeface="Lato Black"/>
                          <a:sym typeface="Lato Black"/>
                          <a:hlinkClick action="ppaction://hlinksldjump" r:id="rId6">
                            <a:extLst>
                              <a:ext uri="{A12FA001-AC4F-418D-AE19-62706E023703}">
                                <ahyp:hlinkClr val="tx"/>
                              </a:ext>
                            </a:extLst>
                          </a:hlinkClick>
                        </a:rPr>
                        <a:t>4</a:t>
                      </a:r>
                      <a:endParaRPr sz="1600">
                        <a:solidFill>
                          <a:schemeClr val="accent1"/>
                        </a:solidFill>
                        <a:latin typeface="Lato Black"/>
                        <a:ea typeface="Lato Black"/>
                        <a:cs typeface="Lato Black"/>
                        <a:sym typeface="Lato Black"/>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uFill>
                            <a:noFill/>
                          </a:uFill>
                          <a:latin typeface="Lato"/>
                          <a:ea typeface="Lato"/>
                          <a:cs typeface="Lato"/>
                          <a:sym typeface="Lato"/>
                          <a:hlinkClick action="ppaction://hlinksldjump" r:id="rId7">
                            <a:extLst>
                              <a:ext uri="{A12FA001-AC4F-418D-AE19-62706E023703}">
                                <ahyp:hlinkClr val="tx"/>
                              </a:ext>
                            </a:extLst>
                          </a:hlinkClick>
                        </a:rPr>
                        <a:t>What is a Where-to-Buy solution?</a:t>
                      </a:r>
                      <a:endParaRPr sz="1200">
                        <a:solidFill>
                          <a:schemeClr val="dk1"/>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97500">
                <a:tc>
                  <a:txBody>
                    <a:bodyPr/>
                    <a:lstStyle/>
                    <a:p>
                      <a:pPr indent="0" lvl="0" marL="0" rtl="0" algn="r">
                        <a:spcBef>
                          <a:spcPts val="0"/>
                        </a:spcBef>
                        <a:spcAft>
                          <a:spcPts val="0"/>
                        </a:spcAft>
                        <a:buClr>
                          <a:schemeClr val="dk1"/>
                        </a:buClr>
                        <a:buSzPts val="1100"/>
                        <a:buFont typeface="Arial"/>
                        <a:buNone/>
                      </a:pPr>
                      <a:r>
                        <a:rPr lang="en" sz="1600">
                          <a:solidFill>
                            <a:schemeClr val="accent1"/>
                          </a:solidFill>
                          <a:uFill>
                            <a:noFill/>
                          </a:uFill>
                          <a:latin typeface="Lato Black"/>
                          <a:ea typeface="Lato Black"/>
                          <a:cs typeface="Lato Black"/>
                          <a:sym typeface="Lato Black"/>
                          <a:hlinkClick action="ppaction://hlinksldjump" r:id="rId8">
                            <a:extLst>
                              <a:ext uri="{A12FA001-AC4F-418D-AE19-62706E023703}">
                                <ahyp:hlinkClr val="tx"/>
                              </a:ext>
                            </a:extLst>
                          </a:hlinkClick>
                        </a:rPr>
                        <a:t>5</a:t>
                      </a:r>
                      <a:endParaRPr sz="1600">
                        <a:solidFill>
                          <a:schemeClr val="accen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uFill>
                            <a:noFill/>
                          </a:uFill>
                          <a:latin typeface="Lato"/>
                          <a:ea typeface="Lato"/>
                          <a:cs typeface="Lato"/>
                          <a:sym typeface="Lato"/>
                          <a:hlinkClick action="ppaction://hlinksldjump" r:id="rId9">
                            <a:extLst>
                              <a:ext uri="{A12FA001-AC4F-418D-AE19-62706E023703}">
                                <ahyp:hlinkClr val="tx"/>
                              </a:ext>
                            </a:extLst>
                          </a:hlinkClick>
                        </a:rPr>
                        <a:t>Why </a:t>
                      </a:r>
                      <a:r>
                        <a:rPr lang="en" sz="1200">
                          <a:solidFill>
                            <a:schemeClr val="dk1"/>
                          </a:solidFill>
                          <a:uFill>
                            <a:noFill/>
                          </a:uFill>
                          <a:latin typeface="Lato"/>
                          <a:ea typeface="Lato"/>
                          <a:cs typeface="Lato"/>
                          <a:sym typeface="Lato"/>
                          <a:hlinkClick action="ppaction://hlinksldjump" r:id="rId10">
                            <a:extLst>
                              <a:ext uri="{A12FA001-AC4F-418D-AE19-62706E023703}">
                                <ahyp:hlinkClr val="tx"/>
                              </a:ext>
                            </a:extLst>
                          </a:hlinkClick>
                        </a:rPr>
                        <a:t>use Where-to-Buy on your Brand Websites</a:t>
                      </a:r>
                      <a:r>
                        <a:rPr lang="en" sz="1200">
                          <a:solidFill>
                            <a:schemeClr val="dk1"/>
                          </a:solidFill>
                          <a:uFill>
                            <a:noFill/>
                          </a:uFill>
                          <a:latin typeface="Lato"/>
                          <a:ea typeface="Lato"/>
                          <a:cs typeface="Lato"/>
                          <a:sym typeface="Lato"/>
                          <a:hlinkClick action="ppaction://hlinksldjump" r:id="rId11">
                            <a:extLst>
                              <a:ext uri="{A12FA001-AC4F-418D-AE19-62706E023703}">
                                <ahyp:hlinkClr val="tx"/>
                              </a:ext>
                            </a:extLst>
                          </a:hlinkClick>
                        </a:rPr>
                        <a:t>?</a:t>
                      </a:r>
                      <a:endParaRPr sz="1200">
                        <a:solidFill>
                          <a:schemeClr val="dk1"/>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97500">
                <a:tc>
                  <a:txBody>
                    <a:bodyPr/>
                    <a:lstStyle/>
                    <a:p>
                      <a:pPr indent="0" lvl="0" marL="0" rtl="0" algn="r">
                        <a:spcBef>
                          <a:spcPts val="0"/>
                        </a:spcBef>
                        <a:spcAft>
                          <a:spcPts val="0"/>
                        </a:spcAft>
                        <a:buClr>
                          <a:schemeClr val="dk1"/>
                        </a:buClr>
                        <a:buSzPts val="1100"/>
                        <a:buFont typeface="Arial"/>
                        <a:buNone/>
                      </a:pPr>
                      <a:r>
                        <a:rPr lang="en" sz="1600">
                          <a:solidFill>
                            <a:schemeClr val="accent1"/>
                          </a:solidFill>
                          <a:uFill>
                            <a:noFill/>
                          </a:uFill>
                          <a:latin typeface="Lato Black"/>
                          <a:ea typeface="Lato Black"/>
                          <a:cs typeface="Lato Black"/>
                          <a:sym typeface="Lato Black"/>
                          <a:hlinkClick action="ppaction://hlinksldjump" r:id="rId12">
                            <a:extLst>
                              <a:ext uri="{A12FA001-AC4F-418D-AE19-62706E023703}">
                                <ahyp:hlinkClr val="tx"/>
                              </a:ext>
                            </a:extLst>
                          </a:hlinkClick>
                        </a:rPr>
                        <a:t>10</a:t>
                      </a:r>
                      <a:endParaRPr sz="1600">
                        <a:solidFill>
                          <a:schemeClr val="accen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uFill>
                            <a:noFill/>
                          </a:uFill>
                          <a:latin typeface="Lato"/>
                          <a:ea typeface="Lato"/>
                          <a:cs typeface="Lato"/>
                          <a:sym typeface="Lato"/>
                          <a:hlinkClick action="ppaction://hlinksldjump" r:id="rId13">
                            <a:extLst>
                              <a:ext uri="{A12FA001-AC4F-418D-AE19-62706E023703}">
                                <ahyp:hlinkClr val="tx"/>
                              </a:ext>
                            </a:extLst>
                          </a:hlinkClick>
                        </a:rPr>
                        <a:t>How to choose your Where-to-Buy solution provider</a:t>
                      </a:r>
                      <a:endParaRPr sz="1200">
                        <a:solidFill>
                          <a:schemeClr val="dk1"/>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97500">
                <a:tc>
                  <a:txBody>
                    <a:bodyPr/>
                    <a:lstStyle/>
                    <a:p>
                      <a:pPr indent="0" lvl="0" marL="0" rtl="0" algn="r">
                        <a:spcBef>
                          <a:spcPts val="0"/>
                        </a:spcBef>
                        <a:spcAft>
                          <a:spcPts val="0"/>
                        </a:spcAft>
                        <a:buClr>
                          <a:schemeClr val="dk1"/>
                        </a:buClr>
                        <a:buSzPts val="1100"/>
                        <a:buFont typeface="Arial"/>
                        <a:buNone/>
                      </a:pPr>
                      <a:r>
                        <a:rPr lang="en" sz="1600">
                          <a:solidFill>
                            <a:schemeClr val="accent1"/>
                          </a:solidFill>
                          <a:uFill>
                            <a:noFill/>
                          </a:uFill>
                          <a:latin typeface="Lato Black"/>
                          <a:ea typeface="Lato Black"/>
                          <a:cs typeface="Lato Black"/>
                          <a:sym typeface="Lato Black"/>
                          <a:hlinkClick action="ppaction://hlinksldjump" r:id="rId14">
                            <a:extLst>
                              <a:ext uri="{A12FA001-AC4F-418D-AE19-62706E023703}">
                                <ahyp:hlinkClr val="tx"/>
                              </a:ext>
                            </a:extLst>
                          </a:hlinkClick>
                        </a:rPr>
                        <a:t>12</a:t>
                      </a:r>
                      <a:endParaRPr sz="1600">
                        <a:solidFill>
                          <a:schemeClr val="accent1"/>
                        </a:solidFill>
                        <a:latin typeface="Lato Black"/>
                        <a:ea typeface="Lato Black"/>
                        <a:cs typeface="Lato Black"/>
                        <a:sym typeface="Lato Black"/>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uFill>
                            <a:noFill/>
                          </a:uFill>
                          <a:latin typeface="Lato"/>
                          <a:ea typeface="Lato"/>
                          <a:cs typeface="Lato"/>
                          <a:sym typeface="Lato"/>
                          <a:hlinkClick action="ppaction://hlinksldjump" r:id="rId15">
                            <a:extLst>
                              <a:ext uri="{A12FA001-AC4F-418D-AE19-62706E023703}">
                                <ahyp:hlinkClr val="tx"/>
                              </a:ext>
                            </a:extLst>
                          </a:hlinkClick>
                        </a:rPr>
                        <a:t>Creative Best Practices</a:t>
                      </a:r>
                      <a:endParaRPr sz="12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97500">
                <a:tc>
                  <a:txBody>
                    <a:bodyPr/>
                    <a:lstStyle/>
                    <a:p>
                      <a:pPr indent="0" lvl="0" marL="0" rtl="0" algn="r">
                        <a:spcBef>
                          <a:spcPts val="0"/>
                        </a:spcBef>
                        <a:spcAft>
                          <a:spcPts val="0"/>
                        </a:spcAft>
                        <a:buNone/>
                      </a:pPr>
                      <a:r>
                        <a:rPr lang="en" sz="1600">
                          <a:solidFill>
                            <a:schemeClr val="accent1"/>
                          </a:solidFill>
                          <a:uFill>
                            <a:noFill/>
                          </a:uFill>
                          <a:latin typeface="Lato Black"/>
                          <a:ea typeface="Lato Black"/>
                          <a:cs typeface="Lato Black"/>
                          <a:sym typeface="Lato Black"/>
                          <a:hlinkClick action="ppaction://hlinksldjump" r:id="rId16">
                            <a:extLst>
                              <a:ext uri="{A12FA001-AC4F-418D-AE19-62706E023703}">
                                <ahyp:hlinkClr val="tx"/>
                              </a:ext>
                            </a:extLst>
                          </a:hlinkClick>
                        </a:rPr>
                        <a:t>21</a:t>
                      </a:r>
                      <a:endParaRPr sz="1600">
                        <a:solidFill>
                          <a:schemeClr val="accent1"/>
                        </a:solidFill>
                        <a:latin typeface="Lato Black"/>
                        <a:ea typeface="Lato Black"/>
                        <a:cs typeface="Lato Black"/>
                        <a:sym typeface="Lato Black"/>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uFill>
                            <a:noFill/>
                          </a:uFill>
                          <a:latin typeface="Lato"/>
                          <a:ea typeface="Lato"/>
                          <a:cs typeface="Lato"/>
                          <a:sym typeface="Lato"/>
                          <a:hlinkClick action="ppaction://hlinksldjump" r:id="rId17">
                            <a:extLst>
                              <a:ext uri="{A12FA001-AC4F-418D-AE19-62706E023703}">
                                <ahyp:hlinkClr val="tx"/>
                              </a:ext>
                            </a:extLst>
                          </a:hlinkClick>
                        </a:rPr>
                        <a:t>Evaluating Where-to-Buy performance</a:t>
                      </a:r>
                      <a:endParaRPr sz="1200">
                        <a:solidFill>
                          <a:schemeClr val="dk1"/>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97500">
                <a:tc>
                  <a:txBody>
                    <a:bodyPr/>
                    <a:lstStyle/>
                    <a:p>
                      <a:pPr indent="0" lvl="0" marL="0" rtl="0" algn="r">
                        <a:spcBef>
                          <a:spcPts val="0"/>
                        </a:spcBef>
                        <a:spcAft>
                          <a:spcPts val="0"/>
                        </a:spcAft>
                        <a:buNone/>
                      </a:pPr>
                      <a:r>
                        <a:rPr lang="en" sz="1600">
                          <a:solidFill>
                            <a:schemeClr val="accent1"/>
                          </a:solidFill>
                          <a:uFill>
                            <a:noFill/>
                          </a:uFill>
                          <a:latin typeface="Lato Black"/>
                          <a:ea typeface="Lato Black"/>
                          <a:cs typeface="Lato Black"/>
                          <a:sym typeface="Lato Black"/>
                          <a:hlinkClick action="ppaction://hlinksldjump" r:id="rId18">
                            <a:extLst>
                              <a:ext uri="{A12FA001-AC4F-418D-AE19-62706E023703}">
                                <ahyp:hlinkClr val="tx"/>
                              </a:ext>
                            </a:extLst>
                          </a:hlinkClick>
                        </a:rPr>
                        <a:t>24</a:t>
                      </a:r>
                      <a:endParaRPr sz="1600">
                        <a:solidFill>
                          <a:schemeClr val="accent1"/>
                        </a:solidFill>
                        <a:latin typeface="Lato Black"/>
                        <a:ea typeface="Lato Black"/>
                        <a:cs typeface="Lato Black"/>
                        <a:sym typeface="Lato Black"/>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uFill>
                            <a:noFill/>
                          </a:uFill>
                          <a:latin typeface="Lato"/>
                          <a:ea typeface="Lato"/>
                          <a:cs typeface="Lato"/>
                          <a:sym typeface="Lato"/>
                          <a:hlinkClick action="ppaction://hlinksldjump" r:id="rId19">
                            <a:extLst>
                              <a:ext uri="{A12FA001-AC4F-418D-AE19-62706E023703}">
                                <ahyp:hlinkClr val="tx"/>
                              </a:ext>
                            </a:extLst>
                          </a:hlinkClick>
                        </a:rPr>
                        <a:t>Why choose MikMak Commerce for Brand Websites?</a:t>
                      </a:r>
                      <a:endParaRPr sz="1200">
                        <a:solidFill>
                          <a:schemeClr val="dk1"/>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97500">
                <a:tc>
                  <a:txBody>
                    <a:bodyPr/>
                    <a:lstStyle/>
                    <a:p>
                      <a:pPr indent="0" lvl="0" marL="0" rtl="0" algn="r">
                        <a:spcBef>
                          <a:spcPts val="0"/>
                        </a:spcBef>
                        <a:spcAft>
                          <a:spcPts val="0"/>
                        </a:spcAft>
                        <a:buNone/>
                      </a:pPr>
                      <a:r>
                        <a:rPr lang="en" sz="1600">
                          <a:solidFill>
                            <a:schemeClr val="accent1"/>
                          </a:solidFill>
                          <a:uFill>
                            <a:noFill/>
                          </a:uFill>
                          <a:latin typeface="Lato Black"/>
                          <a:ea typeface="Lato Black"/>
                          <a:cs typeface="Lato Black"/>
                          <a:sym typeface="Lato Black"/>
                          <a:hlinkClick action="ppaction://hlinksldjump" r:id="rId20">
                            <a:extLst>
                              <a:ext uri="{A12FA001-AC4F-418D-AE19-62706E023703}">
                                <ahyp:hlinkClr val="tx"/>
                              </a:ext>
                            </a:extLst>
                          </a:hlinkClick>
                        </a:rPr>
                        <a:t>29</a:t>
                      </a:r>
                      <a:endParaRPr sz="1600">
                        <a:solidFill>
                          <a:schemeClr val="accent1"/>
                        </a:solidFill>
                        <a:latin typeface="Lato Black"/>
                        <a:ea typeface="Lato Black"/>
                        <a:cs typeface="Lato Black"/>
                        <a:sym typeface="Lato Black"/>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uFill>
                            <a:noFill/>
                          </a:uFill>
                          <a:latin typeface="Lato"/>
                          <a:ea typeface="Lato"/>
                          <a:cs typeface="Lato"/>
                          <a:sym typeface="Lato"/>
                          <a:hlinkClick action="ppaction://hlinksldjump" r:id="rId21">
                            <a:extLst>
                              <a:ext uri="{A12FA001-AC4F-418D-AE19-62706E023703}">
                                <ahyp:hlinkClr val="tx"/>
                              </a:ext>
                            </a:extLst>
                          </a:hlinkClick>
                        </a:rPr>
                        <a:t>Conclusion</a:t>
                      </a:r>
                      <a:endParaRPr sz="1200">
                        <a:solidFill>
                          <a:schemeClr val="dk1"/>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97500">
                <a:tc>
                  <a:txBody>
                    <a:bodyPr/>
                    <a:lstStyle/>
                    <a:p>
                      <a:pPr indent="0" lvl="0" marL="0" rtl="0" algn="r">
                        <a:spcBef>
                          <a:spcPts val="0"/>
                        </a:spcBef>
                        <a:spcAft>
                          <a:spcPts val="0"/>
                        </a:spcAft>
                        <a:buNone/>
                      </a:pPr>
                      <a:r>
                        <a:rPr lang="en" sz="1600">
                          <a:solidFill>
                            <a:schemeClr val="accent1"/>
                          </a:solidFill>
                          <a:uFill>
                            <a:noFill/>
                          </a:uFill>
                          <a:latin typeface="Lato Black"/>
                          <a:ea typeface="Lato Black"/>
                          <a:cs typeface="Lato Black"/>
                          <a:sym typeface="Lato Black"/>
                          <a:hlinkClick action="ppaction://hlinksldjump" r:id="rId22">
                            <a:extLst>
                              <a:ext uri="{A12FA001-AC4F-418D-AE19-62706E023703}">
                                <ahyp:hlinkClr val="tx"/>
                              </a:ext>
                            </a:extLst>
                          </a:hlinkClick>
                        </a:rPr>
                        <a:t>30</a:t>
                      </a:r>
                      <a:endParaRPr sz="1600">
                        <a:solidFill>
                          <a:schemeClr val="accent1"/>
                        </a:solidFill>
                        <a:latin typeface="Lato Black"/>
                        <a:ea typeface="Lato Black"/>
                        <a:cs typeface="Lato Black"/>
                        <a:sym typeface="Lato Black"/>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uFill>
                            <a:noFill/>
                          </a:uFill>
                          <a:latin typeface="Lato"/>
                          <a:ea typeface="Lato"/>
                          <a:cs typeface="Lato"/>
                          <a:sym typeface="Lato"/>
                          <a:hlinkClick action="ppaction://hlinksldjump" r:id="rId23">
                            <a:extLst>
                              <a:ext uri="{A12FA001-AC4F-418D-AE19-62706E023703}">
                                <ahyp:hlinkClr val="tx"/>
                              </a:ext>
                            </a:extLst>
                          </a:hlinkClick>
                        </a:rPr>
                        <a:t>Recommended Reading</a:t>
                      </a:r>
                      <a:endParaRPr sz="1200">
                        <a:solidFill>
                          <a:schemeClr val="dk1"/>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746" name="Shape 746"/>
        <p:cNvGrpSpPr/>
        <p:nvPr/>
      </p:nvGrpSpPr>
      <p:grpSpPr>
        <a:xfrm>
          <a:off x="0" y="0"/>
          <a:ext cx="0" cy="0"/>
          <a:chOff x="0" y="0"/>
          <a:chExt cx="0" cy="0"/>
        </a:xfrm>
      </p:grpSpPr>
      <p:grpSp>
        <p:nvGrpSpPr>
          <p:cNvPr id="747" name="Google Shape;747;p91"/>
          <p:cNvGrpSpPr/>
          <p:nvPr/>
        </p:nvGrpSpPr>
        <p:grpSpPr>
          <a:xfrm>
            <a:off x="0" y="128400"/>
            <a:ext cx="9144050" cy="5015100"/>
            <a:chOff x="0" y="128400"/>
            <a:chExt cx="9144050" cy="5015100"/>
          </a:xfrm>
        </p:grpSpPr>
        <p:pic>
          <p:nvPicPr>
            <p:cNvPr id="748" name="Google Shape;748;p91"/>
            <p:cNvPicPr preferRelativeResize="0"/>
            <p:nvPr/>
          </p:nvPicPr>
          <p:blipFill rotWithShape="1">
            <a:blip r:embed="rId3">
              <a:alphaModFix amt="47000"/>
            </a:blip>
            <a:srcRect b="25589" l="0" r="49939" t="0"/>
            <a:stretch/>
          </p:blipFill>
          <p:spPr>
            <a:xfrm flipH="1" rot="5400000">
              <a:off x="-556938" y="685337"/>
              <a:ext cx="5015100" cy="3901225"/>
            </a:xfrm>
            <a:prstGeom prst="rect">
              <a:avLst/>
            </a:prstGeom>
            <a:noFill/>
            <a:ln>
              <a:noFill/>
            </a:ln>
          </p:spPr>
        </p:pic>
        <p:pic>
          <p:nvPicPr>
            <p:cNvPr id="749" name="Google Shape;749;p91"/>
            <p:cNvPicPr preferRelativeResize="0"/>
            <p:nvPr/>
          </p:nvPicPr>
          <p:blipFill rotWithShape="1">
            <a:blip r:embed="rId3">
              <a:alphaModFix amt="47000"/>
            </a:blip>
            <a:srcRect b="0" l="0" r="49939" t="0"/>
            <a:stretch/>
          </p:blipFill>
          <p:spPr>
            <a:xfrm flipH="1" rot="5400000">
              <a:off x="4015087" y="14537"/>
              <a:ext cx="5015100" cy="5242825"/>
            </a:xfrm>
            <a:prstGeom prst="rect">
              <a:avLst/>
            </a:prstGeom>
            <a:noFill/>
            <a:ln>
              <a:noFill/>
            </a:ln>
          </p:spPr>
        </p:pic>
      </p:grpSp>
      <p:sp>
        <p:nvSpPr>
          <p:cNvPr id="750" name="Google Shape;750;p91"/>
          <p:cNvSpPr txBox="1"/>
          <p:nvPr/>
        </p:nvSpPr>
        <p:spPr>
          <a:xfrm>
            <a:off x="393325" y="508425"/>
            <a:ext cx="53757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rgbClr val="FFFFFF"/>
                </a:solidFill>
                <a:latin typeface="Raleway ExtraBold"/>
                <a:ea typeface="Raleway ExtraBold"/>
                <a:cs typeface="Raleway ExtraBold"/>
                <a:sym typeface="Raleway ExtraBold"/>
              </a:rPr>
              <a:t>Recommended Reading</a:t>
            </a:r>
            <a:endParaRPr sz="2000">
              <a:solidFill>
                <a:srgbClr val="FFFFFF"/>
              </a:solidFill>
              <a:latin typeface="Raleway ExtraBold"/>
              <a:ea typeface="Raleway ExtraBold"/>
              <a:cs typeface="Raleway ExtraBold"/>
              <a:sym typeface="Raleway ExtraBold"/>
            </a:endParaRPr>
          </a:p>
        </p:txBody>
      </p:sp>
      <p:sp>
        <p:nvSpPr>
          <p:cNvPr id="751" name="Google Shape;751;p91"/>
          <p:cNvSpPr/>
          <p:nvPr/>
        </p:nvSpPr>
        <p:spPr>
          <a:xfrm>
            <a:off x="512225" y="2520920"/>
            <a:ext cx="1392300" cy="1663500"/>
          </a:xfrm>
          <a:prstGeom prst="roundRect">
            <a:avLst>
              <a:gd fmla="val 1417" name="adj"/>
            </a:avLst>
          </a:prstGeom>
          <a:solidFill>
            <a:srgbClr val="FFFFFF"/>
          </a:solidFill>
          <a:ln>
            <a:noFill/>
          </a:ln>
          <a:effectLst>
            <a:outerShdw blurRad="28575" rotWithShape="0" algn="bl" dir="4440000" dist="38100">
              <a:srgbClr val="000000">
                <a:alpha val="10000"/>
              </a:srgbClr>
            </a:outerShdw>
          </a:effectLst>
        </p:spPr>
        <p:txBody>
          <a:bodyPr anchorCtr="0" anchor="ctr" bIns="91425" lIns="137150" spcFirstLastPara="1" rIns="137150" wrap="square" tIns="91425">
            <a:noAutofit/>
          </a:bodyPr>
          <a:lstStyle/>
          <a:p>
            <a:pPr indent="0" lvl="0" marL="0" rtl="0" algn="l">
              <a:spcBef>
                <a:spcPts val="0"/>
              </a:spcBef>
              <a:spcAft>
                <a:spcPts val="0"/>
              </a:spcAft>
              <a:buNone/>
            </a:pPr>
            <a:r>
              <a:t/>
            </a:r>
            <a:endParaRPr b="1" sz="900">
              <a:solidFill>
                <a:srgbClr val="0D0D0D"/>
              </a:solidFill>
              <a:latin typeface="Lato"/>
              <a:ea typeface="Lato"/>
              <a:cs typeface="Lato"/>
              <a:sym typeface="Lato"/>
            </a:endParaRPr>
          </a:p>
        </p:txBody>
      </p:sp>
      <p:pic>
        <p:nvPicPr>
          <p:cNvPr id="752" name="Google Shape;752;p91"/>
          <p:cNvPicPr preferRelativeResize="0"/>
          <p:nvPr/>
        </p:nvPicPr>
        <p:blipFill rotWithShape="1">
          <a:blip r:embed="rId4">
            <a:alphaModFix/>
          </a:blip>
          <a:srcRect b="4525" l="40531" r="10922" t="25086"/>
          <a:stretch/>
        </p:blipFill>
        <p:spPr>
          <a:xfrm>
            <a:off x="502325" y="1275075"/>
            <a:ext cx="1402200" cy="1356000"/>
          </a:xfrm>
          <a:prstGeom prst="roundRect">
            <a:avLst>
              <a:gd fmla="val 3027" name="adj"/>
            </a:avLst>
          </a:prstGeom>
          <a:noFill/>
          <a:ln>
            <a:noFill/>
          </a:ln>
        </p:spPr>
      </p:pic>
      <p:sp>
        <p:nvSpPr>
          <p:cNvPr id="753" name="Google Shape;753;p91">
            <a:hlinkClick r:id="rId5"/>
          </p:cNvPr>
          <p:cNvSpPr/>
          <p:nvPr/>
        </p:nvSpPr>
        <p:spPr>
          <a:xfrm>
            <a:off x="685600" y="3673200"/>
            <a:ext cx="665700" cy="225600"/>
          </a:xfrm>
          <a:prstGeom prst="roundRect">
            <a:avLst>
              <a:gd fmla="val 5717" name="adj"/>
            </a:avLst>
          </a:prstGeom>
          <a:solidFill>
            <a:srgbClr val="4369F4"/>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lt1"/>
                </a:solidFill>
                <a:uFill>
                  <a:noFill/>
                </a:uFill>
                <a:latin typeface="Lato"/>
                <a:ea typeface="Lato"/>
                <a:cs typeface="Lato"/>
                <a:sym typeface="Lato"/>
                <a:hlinkClick r:id="rId6">
                  <a:extLst>
                    <a:ext uri="{A12FA001-AC4F-418D-AE19-62706E023703}">
                      <ahyp:hlinkClr val="tx"/>
                    </a:ext>
                  </a:extLst>
                </a:hlinkClick>
              </a:rPr>
              <a:t>Read Now</a:t>
            </a:r>
            <a:endParaRPr b="1" sz="800">
              <a:solidFill>
                <a:schemeClr val="lt1"/>
              </a:solidFill>
              <a:latin typeface="Lato"/>
              <a:ea typeface="Lato"/>
              <a:cs typeface="Lato"/>
              <a:sym typeface="Lato"/>
            </a:endParaRPr>
          </a:p>
        </p:txBody>
      </p:sp>
      <p:sp>
        <p:nvSpPr>
          <p:cNvPr id="754" name="Google Shape;754;p91"/>
          <p:cNvSpPr txBox="1"/>
          <p:nvPr/>
        </p:nvSpPr>
        <p:spPr>
          <a:xfrm>
            <a:off x="602525" y="3054463"/>
            <a:ext cx="121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0D0D0D"/>
                </a:solidFill>
                <a:latin typeface="Lato"/>
                <a:ea typeface="Lato"/>
                <a:cs typeface="Lato"/>
                <a:sym typeface="Lato"/>
              </a:rPr>
              <a:t>Shoppable Media &amp; Where-to-Buy</a:t>
            </a:r>
            <a:endParaRPr b="1" sz="900">
              <a:solidFill>
                <a:srgbClr val="0D0D0D"/>
              </a:solidFill>
              <a:latin typeface="Lato"/>
              <a:ea typeface="Lato"/>
              <a:cs typeface="Lato"/>
              <a:sym typeface="Lato"/>
            </a:endParaRPr>
          </a:p>
        </p:txBody>
      </p:sp>
      <p:sp>
        <p:nvSpPr>
          <p:cNvPr id="755" name="Google Shape;755;p91"/>
          <p:cNvSpPr/>
          <p:nvPr/>
        </p:nvSpPr>
        <p:spPr>
          <a:xfrm>
            <a:off x="512250" y="2566163"/>
            <a:ext cx="1392300" cy="16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756" name="Google Shape;756;p91"/>
          <p:cNvSpPr/>
          <p:nvPr/>
        </p:nvSpPr>
        <p:spPr>
          <a:xfrm>
            <a:off x="2192225" y="2520800"/>
            <a:ext cx="1392300" cy="1663500"/>
          </a:xfrm>
          <a:prstGeom prst="roundRect">
            <a:avLst>
              <a:gd fmla="val 1417" name="adj"/>
            </a:avLst>
          </a:prstGeom>
          <a:solidFill>
            <a:srgbClr val="FFFFFF"/>
          </a:solidFill>
          <a:ln>
            <a:noFill/>
          </a:ln>
          <a:effectLst>
            <a:outerShdw blurRad="28575" rotWithShape="0" algn="bl" dir="4440000" dist="38100">
              <a:srgbClr val="000000">
                <a:alpha val="10000"/>
              </a:srgbClr>
            </a:outerShdw>
          </a:effectLst>
        </p:spPr>
        <p:txBody>
          <a:bodyPr anchorCtr="0" anchor="ctr" bIns="91425" lIns="137150" spcFirstLastPara="1" rIns="137150" wrap="square" tIns="91425">
            <a:noAutofit/>
          </a:bodyPr>
          <a:lstStyle/>
          <a:p>
            <a:pPr indent="0" lvl="0" marL="0" rtl="0" algn="l">
              <a:spcBef>
                <a:spcPts val="0"/>
              </a:spcBef>
              <a:spcAft>
                <a:spcPts val="0"/>
              </a:spcAft>
              <a:buNone/>
            </a:pPr>
            <a:r>
              <a:t/>
            </a:r>
            <a:endParaRPr b="1" sz="900">
              <a:solidFill>
                <a:srgbClr val="0D0D0D"/>
              </a:solidFill>
              <a:latin typeface="Lato"/>
              <a:ea typeface="Lato"/>
              <a:cs typeface="Lato"/>
              <a:sym typeface="Lato"/>
            </a:endParaRPr>
          </a:p>
        </p:txBody>
      </p:sp>
      <p:pic>
        <p:nvPicPr>
          <p:cNvPr id="757" name="Google Shape;757;p91"/>
          <p:cNvPicPr preferRelativeResize="0"/>
          <p:nvPr/>
        </p:nvPicPr>
        <p:blipFill rotWithShape="1">
          <a:blip r:embed="rId7">
            <a:alphaModFix/>
          </a:blip>
          <a:srcRect b="0" l="15781" r="15781" t="0"/>
          <a:stretch/>
        </p:blipFill>
        <p:spPr>
          <a:xfrm>
            <a:off x="2192213" y="1275063"/>
            <a:ext cx="1392300" cy="1356000"/>
          </a:xfrm>
          <a:prstGeom prst="roundRect">
            <a:avLst>
              <a:gd fmla="val 3027" name="adj"/>
            </a:avLst>
          </a:prstGeom>
          <a:noFill/>
          <a:ln>
            <a:noFill/>
          </a:ln>
        </p:spPr>
      </p:pic>
      <p:sp>
        <p:nvSpPr>
          <p:cNvPr id="758" name="Google Shape;758;p91">
            <a:hlinkClick r:id="rId8"/>
          </p:cNvPr>
          <p:cNvSpPr/>
          <p:nvPr/>
        </p:nvSpPr>
        <p:spPr>
          <a:xfrm>
            <a:off x="2365588" y="3673200"/>
            <a:ext cx="665700" cy="225600"/>
          </a:xfrm>
          <a:prstGeom prst="roundRect">
            <a:avLst>
              <a:gd fmla="val 5717" name="adj"/>
            </a:avLst>
          </a:prstGeom>
          <a:solidFill>
            <a:srgbClr val="4369F4"/>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lt1"/>
                </a:solidFill>
                <a:uFill>
                  <a:noFill/>
                </a:uFill>
                <a:latin typeface="Lato"/>
                <a:ea typeface="Lato"/>
                <a:cs typeface="Lato"/>
                <a:sym typeface="Lato"/>
                <a:hlinkClick r:id="rId9">
                  <a:extLst>
                    <a:ext uri="{A12FA001-AC4F-418D-AE19-62706E023703}">
                      <ahyp:hlinkClr val="tx"/>
                    </a:ext>
                  </a:extLst>
                </a:hlinkClick>
              </a:rPr>
              <a:t>Read Now</a:t>
            </a:r>
            <a:endParaRPr b="1" sz="800">
              <a:solidFill>
                <a:schemeClr val="lt1"/>
              </a:solidFill>
              <a:latin typeface="Lato"/>
              <a:ea typeface="Lato"/>
              <a:cs typeface="Lato"/>
              <a:sym typeface="Lato"/>
            </a:endParaRPr>
          </a:p>
        </p:txBody>
      </p:sp>
      <p:sp>
        <p:nvSpPr>
          <p:cNvPr id="759" name="Google Shape;759;p91"/>
          <p:cNvSpPr txBox="1"/>
          <p:nvPr/>
        </p:nvSpPr>
        <p:spPr>
          <a:xfrm>
            <a:off x="2237362" y="3054475"/>
            <a:ext cx="130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0D0D0D"/>
                </a:solidFill>
                <a:latin typeface="Lato"/>
                <a:ea typeface="Lato"/>
                <a:cs typeface="Lato"/>
                <a:sym typeface="Lato"/>
              </a:rPr>
              <a:t>Inflation &amp; Commerce Marketing</a:t>
            </a:r>
            <a:endParaRPr b="1" sz="900">
              <a:solidFill>
                <a:srgbClr val="0D0D0D"/>
              </a:solidFill>
              <a:latin typeface="Lato"/>
              <a:ea typeface="Lato"/>
              <a:cs typeface="Lato"/>
              <a:sym typeface="Lato"/>
            </a:endParaRPr>
          </a:p>
        </p:txBody>
      </p:sp>
      <p:sp>
        <p:nvSpPr>
          <p:cNvPr id="760" name="Google Shape;760;p91"/>
          <p:cNvSpPr/>
          <p:nvPr/>
        </p:nvSpPr>
        <p:spPr>
          <a:xfrm>
            <a:off x="2192213" y="2566163"/>
            <a:ext cx="1392300" cy="16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761" name="Google Shape;761;p91"/>
          <p:cNvSpPr/>
          <p:nvPr/>
        </p:nvSpPr>
        <p:spPr>
          <a:xfrm>
            <a:off x="3872200" y="2520801"/>
            <a:ext cx="1403100" cy="1663500"/>
          </a:xfrm>
          <a:prstGeom prst="roundRect">
            <a:avLst>
              <a:gd fmla="val 1417" name="adj"/>
            </a:avLst>
          </a:prstGeom>
          <a:solidFill>
            <a:srgbClr val="FFFFFF"/>
          </a:solidFill>
          <a:ln>
            <a:noFill/>
          </a:ln>
          <a:effectLst>
            <a:outerShdw blurRad="28575" rotWithShape="0" algn="bl" dir="4440000" dist="38100">
              <a:srgbClr val="000000">
                <a:alpha val="10000"/>
              </a:srgbClr>
            </a:outerShdw>
          </a:effectLst>
        </p:spPr>
        <p:txBody>
          <a:bodyPr anchorCtr="0" anchor="ctr" bIns="91425" lIns="137150" spcFirstLastPara="1" rIns="137150" wrap="square" tIns="91425">
            <a:noAutofit/>
          </a:bodyPr>
          <a:lstStyle/>
          <a:p>
            <a:pPr indent="0" lvl="0" marL="0" rtl="0" algn="l">
              <a:spcBef>
                <a:spcPts val="0"/>
              </a:spcBef>
              <a:spcAft>
                <a:spcPts val="0"/>
              </a:spcAft>
              <a:buNone/>
            </a:pPr>
            <a:r>
              <a:t/>
            </a:r>
            <a:endParaRPr b="1" sz="900">
              <a:solidFill>
                <a:srgbClr val="0D0D0D"/>
              </a:solidFill>
              <a:latin typeface="Lato"/>
              <a:ea typeface="Lato"/>
              <a:cs typeface="Lato"/>
              <a:sym typeface="Lato"/>
            </a:endParaRPr>
          </a:p>
        </p:txBody>
      </p:sp>
      <p:pic>
        <p:nvPicPr>
          <p:cNvPr id="762" name="Google Shape;762;p91"/>
          <p:cNvPicPr preferRelativeResize="0"/>
          <p:nvPr/>
        </p:nvPicPr>
        <p:blipFill rotWithShape="1">
          <a:blip r:embed="rId10">
            <a:alphaModFix/>
          </a:blip>
          <a:srcRect b="14143" l="57046" r="0" t="6484"/>
          <a:stretch/>
        </p:blipFill>
        <p:spPr>
          <a:xfrm>
            <a:off x="3872200" y="1275075"/>
            <a:ext cx="1402200" cy="1356000"/>
          </a:xfrm>
          <a:prstGeom prst="roundRect">
            <a:avLst>
              <a:gd fmla="val 3027" name="adj"/>
            </a:avLst>
          </a:prstGeom>
          <a:noFill/>
          <a:ln>
            <a:noFill/>
          </a:ln>
        </p:spPr>
      </p:pic>
      <p:sp>
        <p:nvSpPr>
          <p:cNvPr id="763" name="Google Shape;763;p91">
            <a:hlinkClick r:id="rId11"/>
          </p:cNvPr>
          <p:cNvSpPr/>
          <p:nvPr/>
        </p:nvSpPr>
        <p:spPr>
          <a:xfrm>
            <a:off x="4045575" y="3673200"/>
            <a:ext cx="665700" cy="225600"/>
          </a:xfrm>
          <a:prstGeom prst="roundRect">
            <a:avLst>
              <a:gd fmla="val 5717" name="adj"/>
            </a:avLst>
          </a:prstGeom>
          <a:solidFill>
            <a:srgbClr val="4369F4"/>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uFill>
                  <a:noFill/>
                </a:uFill>
                <a:latin typeface="Lato"/>
                <a:ea typeface="Lato"/>
                <a:cs typeface="Lato"/>
                <a:sym typeface="Lato"/>
                <a:hlinkClick r:id="rId12">
                  <a:extLst>
                    <a:ext uri="{A12FA001-AC4F-418D-AE19-62706E023703}">
                      <ahyp:hlinkClr val="tx"/>
                    </a:ext>
                  </a:extLst>
                </a:hlinkClick>
              </a:rPr>
              <a:t>Read Now</a:t>
            </a:r>
            <a:endParaRPr b="1" sz="800">
              <a:solidFill>
                <a:srgbClr val="FFFFFF"/>
              </a:solidFill>
              <a:latin typeface="Lato"/>
              <a:ea typeface="Lato"/>
              <a:cs typeface="Lato"/>
              <a:sym typeface="Lato"/>
            </a:endParaRPr>
          </a:p>
        </p:txBody>
      </p:sp>
      <p:sp>
        <p:nvSpPr>
          <p:cNvPr id="764" name="Google Shape;764;p91"/>
          <p:cNvSpPr txBox="1"/>
          <p:nvPr/>
        </p:nvSpPr>
        <p:spPr>
          <a:xfrm>
            <a:off x="3962500" y="3054463"/>
            <a:ext cx="121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0D0D0D"/>
                </a:solidFill>
                <a:latin typeface="Lato"/>
                <a:ea typeface="Lato"/>
                <a:cs typeface="Lato"/>
                <a:sym typeface="Lato"/>
              </a:rPr>
              <a:t>State of Social Commerce: 2024</a:t>
            </a:r>
            <a:endParaRPr b="1" sz="900">
              <a:solidFill>
                <a:srgbClr val="0D0D0D"/>
              </a:solidFill>
              <a:latin typeface="Lato"/>
              <a:ea typeface="Lato"/>
              <a:cs typeface="Lato"/>
              <a:sym typeface="Lato"/>
            </a:endParaRPr>
          </a:p>
        </p:txBody>
      </p:sp>
      <p:sp>
        <p:nvSpPr>
          <p:cNvPr id="765" name="Google Shape;765;p91"/>
          <p:cNvSpPr/>
          <p:nvPr/>
        </p:nvSpPr>
        <p:spPr>
          <a:xfrm>
            <a:off x="3872200" y="2566175"/>
            <a:ext cx="1403100" cy="16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766" name="Google Shape;766;p91"/>
          <p:cNvSpPr/>
          <p:nvPr/>
        </p:nvSpPr>
        <p:spPr>
          <a:xfrm>
            <a:off x="5552200" y="2520800"/>
            <a:ext cx="1392300" cy="1663500"/>
          </a:xfrm>
          <a:prstGeom prst="roundRect">
            <a:avLst>
              <a:gd fmla="val 1417" name="adj"/>
            </a:avLst>
          </a:prstGeom>
          <a:solidFill>
            <a:srgbClr val="FFFFFF"/>
          </a:solidFill>
          <a:ln>
            <a:noFill/>
          </a:ln>
          <a:effectLst>
            <a:outerShdw blurRad="28575" rotWithShape="0" algn="bl" dir="4440000" dist="38100">
              <a:srgbClr val="000000">
                <a:alpha val="10000"/>
              </a:srgbClr>
            </a:outerShdw>
          </a:effectLst>
        </p:spPr>
        <p:txBody>
          <a:bodyPr anchorCtr="0" anchor="ctr" bIns="91425" lIns="137150" spcFirstLastPara="1" rIns="137150" wrap="square" tIns="91425">
            <a:noAutofit/>
          </a:bodyPr>
          <a:lstStyle/>
          <a:p>
            <a:pPr indent="0" lvl="0" marL="0" rtl="0" algn="l">
              <a:spcBef>
                <a:spcPts val="0"/>
              </a:spcBef>
              <a:spcAft>
                <a:spcPts val="0"/>
              </a:spcAft>
              <a:buNone/>
            </a:pPr>
            <a:r>
              <a:t/>
            </a:r>
            <a:endParaRPr b="1" sz="900">
              <a:solidFill>
                <a:srgbClr val="0D0D0D"/>
              </a:solidFill>
              <a:latin typeface="Lato"/>
              <a:ea typeface="Lato"/>
              <a:cs typeface="Lato"/>
              <a:sym typeface="Lato"/>
            </a:endParaRPr>
          </a:p>
        </p:txBody>
      </p:sp>
      <p:pic>
        <p:nvPicPr>
          <p:cNvPr id="767" name="Google Shape;767;p91"/>
          <p:cNvPicPr preferRelativeResize="0"/>
          <p:nvPr/>
        </p:nvPicPr>
        <p:blipFill rotWithShape="1">
          <a:blip r:embed="rId13">
            <a:alphaModFix/>
          </a:blip>
          <a:srcRect b="0" l="23183" r="23188" t="0"/>
          <a:stretch/>
        </p:blipFill>
        <p:spPr>
          <a:xfrm>
            <a:off x="5552188" y="1275063"/>
            <a:ext cx="1392300" cy="1356000"/>
          </a:xfrm>
          <a:prstGeom prst="roundRect">
            <a:avLst>
              <a:gd fmla="val 3027" name="adj"/>
            </a:avLst>
          </a:prstGeom>
          <a:noFill/>
          <a:ln>
            <a:noFill/>
          </a:ln>
        </p:spPr>
      </p:pic>
      <p:sp>
        <p:nvSpPr>
          <p:cNvPr id="768" name="Google Shape;768;p91">
            <a:hlinkClick r:id="rId14"/>
          </p:cNvPr>
          <p:cNvSpPr/>
          <p:nvPr/>
        </p:nvSpPr>
        <p:spPr>
          <a:xfrm>
            <a:off x="5725563" y="3673200"/>
            <a:ext cx="665700" cy="225600"/>
          </a:xfrm>
          <a:prstGeom prst="roundRect">
            <a:avLst>
              <a:gd fmla="val 5717" name="adj"/>
            </a:avLst>
          </a:prstGeom>
          <a:solidFill>
            <a:srgbClr val="4369F4"/>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lt1"/>
                </a:solidFill>
                <a:uFill>
                  <a:noFill/>
                </a:uFill>
                <a:latin typeface="Lato"/>
                <a:ea typeface="Lato"/>
                <a:cs typeface="Lato"/>
                <a:sym typeface="Lato"/>
                <a:hlinkClick r:id="rId15">
                  <a:extLst>
                    <a:ext uri="{A12FA001-AC4F-418D-AE19-62706E023703}">
                      <ahyp:hlinkClr val="tx"/>
                    </a:ext>
                  </a:extLst>
                </a:hlinkClick>
              </a:rPr>
              <a:t>Read Now</a:t>
            </a:r>
            <a:endParaRPr b="1" sz="800">
              <a:solidFill>
                <a:schemeClr val="lt1"/>
              </a:solidFill>
              <a:latin typeface="Lato"/>
              <a:ea typeface="Lato"/>
              <a:cs typeface="Lato"/>
              <a:sym typeface="Lato"/>
            </a:endParaRPr>
          </a:p>
        </p:txBody>
      </p:sp>
      <p:sp>
        <p:nvSpPr>
          <p:cNvPr id="769" name="Google Shape;769;p91"/>
          <p:cNvSpPr txBox="1"/>
          <p:nvPr/>
        </p:nvSpPr>
        <p:spPr>
          <a:xfrm>
            <a:off x="5642488" y="2974075"/>
            <a:ext cx="12117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0D0D0D"/>
                </a:solidFill>
                <a:latin typeface="Lato"/>
                <a:ea typeface="Lato"/>
                <a:cs typeface="Lato"/>
                <a:sym typeface="Lato"/>
              </a:rPr>
              <a:t>10 reasons to use WTB on your brand websites</a:t>
            </a:r>
            <a:endParaRPr b="1" sz="900">
              <a:solidFill>
                <a:srgbClr val="0D0D0D"/>
              </a:solidFill>
              <a:latin typeface="Lato"/>
              <a:ea typeface="Lato"/>
              <a:cs typeface="Lato"/>
              <a:sym typeface="Lato"/>
            </a:endParaRPr>
          </a:p>
        </p:txBody>
      </p:sp>
      <p:sp>
        <p:nvSpPr>
          <p:cNvPr id="770" name="Google Shape;770;p91"/>
          <p:cNvSpPr/>
          <p:nvPr/>
        </p:nvSpPr>
        <p:spPr>
          <a:xfrm>
            <a:off x="5552188" y="2566163"/>
            <a:ext cx="1392300" cy="16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771" name="Google Shape;771;p91"/>
          <p:cNvSpPr/>
          <p:nvPr/>
        </p:nvSpPr>
        <p:spPr>
          <a:xfrm>
            <a:off x="7232175" y="2626236"/>
            <a:ext cx="1392300" cy="1558200"/>
          </a:xfrm>
          <a:prstGeom prst="roundRect">
            <a:avLst>
              <a:gd fmla="val 1417" name="adj"/>
            </a:avLst>
          </a:prstGeom>
          <a:solidFill>
            <a:srgbClr val="FFFFFF"/>
          </a:solidFill>
          <a:ln>
            <a:noFill/>
          </a:ln>
          <a:effectLst>
            <a:outerShdw blurRad="28575" rotWithShape="0" algn="bl" dir="4440000" dist="38100">
              <a:srgbClr val="000000">
                <a:alpha val="10000"/>
              </a:srgbClr>
            </a:outerShdw>
          </a:effectLst>
        </p:spPr>
        <p:txBody>
          <a:bodyPr anchorCtr="0" anchor="ctr" bIns="91425" lIns="137150" spcFirstLastPara="1" rIns="137150" wrap="square" tIns="91425">
            <a:noAutofit/>
          </a:bodyPr>
          <a:lstStyle/>
          <a:p>
            <a:pPr indent="0" lvl="0" marL="0" rtl="0" algn="l">
              <a:spcBef>
                <a:spcPts val="0"/>
              </a:spcBef>
              <a:spcAft>
                <a:spcPts val="0"/>
              </a:spcAft>
              <a:buNone/>
            </a:pPr>
            <a:r>
              <a:t/>
            </a:r>
            <a:endParaRPr b="1" sz="900">
              <a:solidFill>
                <a:srgbClr val="0D0D0D"/>
              </a:solidFill>
              <a:latin typeface="Lato"/>
              <a:ea typeface="Lato"/>
              <a:cs typeface="Lato"/>
              <a:sym typeface="Lato"/>
            </a:endParaRPr>
          </a:p>
        </p:txBody>
      </p:sp>
      <p:pic>
        <p:nvPicPr>
          <p:cNvPr id="772" name="Google Shape;772;p91"/>
          <p:cNvPicPr preferRelativeResize="0"/>
          <p:nvPr/>
        </p:nvPicPr>
        <p:blipFill rotWithShape="1">
          <a:blip r:embed="rId16">
            <a:alphaModFix/>
          </a:blip>
          <a:srcRect b="0" l="0" r="0" t="3353"/>
          <a:stretch/>
        </p:blipFill>
        <p:spPr>
          <a:xfrm>
            <a:off x="7222300" y="1275075"/>
            <a:ext cx="1403100" cy="1356000"/>
          </a:xfrm>
          <a:prstGeom prst="roundRect">
            <a:avLst>
              <a:gd fmla="val 3027" name="adj"/>
            </a:avLst>
          </a:prstGeom>
          <a:noFill/>
          <a:ln>
            <a:noFill/>
          </a:ln>
        </p:spPr>
      </p:pic>
      <p:sp>
        <p:nvSpPr>
          <p:cNvPr id="773" name="Google Shape;773;p91">
            <a:hlinkClick r:id="rId17"/>
          </p:cNvPr>
          <p:cNvSpPr/>
          <p:nvPr/>
        </p:nvSpPr>
        <p:spPr>
          <a:xfrm>
            <a:off x="7405550" y="3673200"/>
            <a:ext cx="745500" cy="225600"/>
          </a:xfrm>
          <a:prstGeom prst="roundRect">
            <a:avLst>
              <a:gd fmla="val 5717" name="adj"/>
            </a:avLst>
          </a:prstGeom>
          <a:solidFill>
            <a:srgbClr val="4369F4"/>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lt1"/>
                </a:solidFill>
                <a:uFill>
                  <a:noFill/>
                </a:uFill>
                <a:latin typeface="Lato"/>
                <a:ea typeface="Lato"/>
                <a:cs typeface="Lato"/>
                <a:sym typeface="Lato"/>
                <a:hlinkClick r:id="rId18">
                  <a:extLst>
                    <a:ext uri="{A12FA001-AC4F-418D-AE19-62706E023703}">
                      <ahyp:hlinkClr val="tx"/>
                    </a:ext>
                  </a:extLst>
                </a:hlinkClick>
              </a:rPr>
              <a:t>Watch Now</a:t>
            </a:r>
            <a:endParaRPr b="1" sz="800">
              <a:solidFill>
                <a:schemeClr val="lt1"/>
              </a:solidFill>
              <a:latin typeface="Lato"/>
              <a:ea typeface="Lato"/>
              <a:cs typeface="Lato"/>
              <a:sym typeface="Lato"/>
            </a:endParaRPr>
          </a:p>
        </p:txBody>
      </p:sp>
      <p:sp>
        <p:nvSpPr>
          <p:cNvPr id="774" name="Google Shape;774;p91"/>
          <p:cNvSpPr txBox="1"/>
          <p:nvPr/>
        </p:nvSpPr>
        <p:spPr>
          <a:xfrm>
            <a:off x="7322475" y="3054463"/>
            <a:ext cx="121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0D0D0D"/>
                </a:solidFill>
                <a:latin typeface="Lato"/>
                <a:ea typeface="Lato"/>
                <a:cs typeface="Lato"/>
                <a:sym typeface="Lato"/>
              </a:rPr>
              <a:t>Consumer-Centric Commerce</a:t>
            </a:r>
            <a:endParaRPr b="1" sz="900">
              <a:solidFill>
                <a:srgbClr val="0D0D0D"/>
              </a:solidFill>
              <a:latin typeface="Lato"/>
              <a:ea typeface="Lato"/>
              <a:cs typeface="Lato"/>
              <a:sym typeface="Lato"/>
            </a:endParaRPr>
          </a:p>
        </p:txBody>
      </p:sp>
      <p:sp>
        <p:nvSpPr>
          <p:cNvPr id="775" name="Google Shape;775;p91"/>
          <p:cNvSpPr/>
          <p:nvPr/>
        </p:nvSpPr>
        <p:spPr>
          <a:xfrm>
            <a:off x="7235775" y="2566175"/>
            <a:ext cx="1388700" cy="16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776" name="Google Shape;776;p91">
            <a:hlinkClick r:id="rId19"/>
          </p:cNvPr>
          <p:cNvPicPr preferRelativeResize="0"/>
          <p:nvPr/>
        </p:nvPicPr>
        <p:blipFill>
          <a:blip r:embed="rId20">
            <a:alphaModFix/>
          </a:blip>
          <a:stretch>
            <a:fillRect/>
          </a:stretch>
        </p:blipFill>
        <p:spPr>
          <a:xfrm>
            <a:off x="408625" y="4717278"/>
            <a:ext cx="414150" cy="150322"/>
          </a:xfrm>
          <a:prstGeom prst="rect">
            <a:avLst/>
          </a:prstGeom>
          <a:noFill/>
          <a:ln>
            <a:noFill/>
          </a:ln>
        </p:spPr>
      </p:pic>
      <p:sp>
        <p:nvSpPr>
          <p:cNvPr id="777" name="Google Shape;777;p91"/>
          <p:cNvSpPr/>
          <p:nvPr/>
        </p:nvSpPr>
        <p:spPr>
          <a:xfrm>
            <a:off x="685600" y="2729975"/>
            <a:ext cx="745500" cy="225600"/>
          </a:xfrm>
          <a:prstGeom prst="roundRect">
            <a:avLst>
              <a:gd fmla="val 50000" name="adj"/>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lang="en" sz="900">
                <a:solidFill>
                  <a:schemeClr val="accent1"/>
                </a:solidFill>
                <a:latin typeface="Lato"/>
                <a:ea typeface="Lato"/>
                <a:cs typeface="Lato"/>
                <a:sym typeface="Lato"/>
              </a:rPr>
              <a:t>RFP Guide</a:t>
            </a:r>
            <a:endParaRPr sz="900">
              <a:solidFill>
                <a:schemeClr val="accent1"/>
              </a:solidFill>
              <a:latin typeface="Lato"/>
              <a:ea typeface="Lato"/>
              <a:cs typeface="Lato"/>
              <a:sym typeface="Lato"/>
            </a:endParaRPr>
          </a:p>
        </p:txBody>
      </p:sp>
      <p:sp>
        <p:nvSpPr>
          <p:cNvPr id="778" name="Google Shape;778;p91"/>
          <p:cNvSpPr/>
          <p:nvPr/>
        </p:nvSpPr>
        <p:spPr>
          <a:xfrm>
            <a:off x="2325700" y="2729975"/>
            <a:ext cx="543900" cy="225600"/>
          </a:xfrm>
          <a:prstGeom prst="roundRect">
            <a:avLst>
              <a:gd fmla="val 50000" name="adj"/>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lang="en" sz="900">
                <a:solidFill>
                  <a:schemeClr val="accent1"/>
                </a:solidFill>
                <a:latin typeface="Lato"/>
                <a:ea typeface="Lato"/>
                <a:cs typeface="Lato"/>
                <a:sym typeface="Lato"/>
              </a:rPr>
              <a:t>eBook</a:t>
            </a:r>
            <a:endParaRPr sz="900">
              <a:solidFill>
                <a:schemeClr val="accent1"/>
              </a:solidFill>
              <a:latin typeface="Lato"/>
              <a:ea typeface="Lato"/>
              <a:cs typeface="Lato"/>
              <a:sym typeface="Lato"/>
            </a:endParaRPr>
          </a:p>
        </p:txBody>
      </p:sp>
      <p:sp>
        <p:nvSpPr>
          <p:cNvPr id="779" name="Google Shape;779;p91"/>
          <p:cNvSpPr/>
          <p:nvPr/>
        </p:nvSpPr>
        <p:spPr>
          <a:xfrm>
            <a:off x="4045575" y="2729975"/>
            <a:ext cx="543900" cy="225600"/>
          </a:xfrm>
          <a:prstGeom prst="roundRect">
            <a:avLst>
              <a:gd fmla="val 50000" name="adj"/>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lang="en" sz="900">
                <a:solidFill>
                  <a:schemeClr val="accent1"/>
                </a:solidFill>
                <a:latin typeface="Lato"/>
                <a:ea typeface="Lato"/>
                <a:cs typeface="Lato"/>
                <a:sym typeface="Lato"/>
              </a:rPr>
              <a:t>eBook</a:t>
            </a:r>
            <a:endParaRPr sz="900">
              <a:solidFill>
                <a:schemeClr val="accent1"/>
              </a:solidFill>
              <a:latin typeface="Lato"/>
              <a:ea typeface="Lato"/>
              <a:cs typeface="Lato"/>
              <a:sym typeface="Lato"/>
            </a:endParaRPr>
          </a:p>
        </p:txBody>
      </p:sp>
      <p:sp>
        <p:nvSpPr>
          <p:cNvPr id="780" name="Google Shape;780;p91"/>
          <p:cNvSpPr/>
          <p:nvPr/>
        </p:nvSpPr>
        <p:spPr>
          <a:xfrm>
            <a:off x="5725575" y="2729975"/>
            <a:ext cx="414000" cy="225600"/>
          </a:xfrm>
          <a:prstGeom prst="roundRect">
            <a:avLst>
              <a:gd fmla="val 50000" name="adj"/>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lang="en" sz="900">
                <a:solidFill>
                  <a:schemeClr val="accent1"/>
                </a:solidFill>
                <a:latin typeface="Lato"/>
                <a:ea typeface="Lato"/>
                <a:cs typeface="Lato"/>
                <a:sym typeface="Lato"/>
              </a:rPr>
              <a:t>Blog</a:t>
            </a:r>
            <a:endParaRPr sz="900">
              <a:solidFill>
                <a:schemeClr val="accent1"/>
              </a:solidFill>
              <a:latin typeface="Lato"/>
              <a:ea typeface="Lato"/>
              <a:cs typeface="Lato"/>
              <a:sym typeface="Lato"/>
            </a:endParaRPr>
          </a:p>
        </p:txBody>
      </p:sp>
      <p:sp>
        <p:nvSpPr>
          <p:cNvPr id="781" name="Google Shape;781;p91"/>
          <p:cNvSpPr/>
          <p:nvPr/>
        </p:nvSpPr>
        <p:spPr>
          <a:xfrm>
            <a:off x="7405550" y="2729975"/>
            <a:ext cx="593100" cy="225600"/>
          </a:xfrm>
          <a:prstGeom prst="roundRect">
            <a:avLst>
              <a:gd fmla="val 50000" name="adj"/>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lang="en" sz="900">
                <a:solidFill>
                  <a:schemeClr val="accent1"/>
                </a:solidFill>
                <a:latin typeface="Lato"/>
                <a:ea typeface="Lato"/>
                <a:cs typeface="Lato"/>
                <a:sym typeface="Lato"/>
              </a:rPr>
              <a:t>Webinar</a:t>
            </a:r>
            <a:endParaRPr sz="900">
              <a:solidFill>
                <a:schemeClr val="accent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785" name="Shape 785"/>
        <p:cNvGrpSpPr/>
        <p:nvPr/>
      </p:nvGrpSpPr>
      <p:grpSpPr>
        <a:xfrm>
          <a:off x="0" y="0"/>
          <a:ext cx="0" cy="0"/>
          <a:chOff x="0" y="0"/>
          <a:chExt cx="0" cy="0"/>
        </a:xfrm>
      </p:grpSpPr>
      <p:grpSp>
        <p:nvGrpSpPr>
          <p:cNvPr id="786" name="Google Shape;786;p92"/>
          <p:cNvGrpSpPr/>
          <p:nvPr/>
        </p:nvGrpSpPr>
        <p:grpSpPr>
          <a:xfrm>
            <a:off x="0" y="128400"/>
            <a:ext cx="9144050" cy="5015100"/>
            <a:chOff x="0" y="128400"/>
            <a:chExt cx="9144050" cy="5015100"/>
          </a:xfrm>
        </p:grpSpPr>
        <p:pic>
          <p:nvPicPr>
            <p:cNvPr id="787" name="Google Shape;787;p92"/>
            <p:cNvPicPr preferRelativeResize="0"/>
            <p:nvPr/>
          </p:nvPicPr>
          <p:blipFill rotWithShape="1">
            <a:blip r:embed="rId3">
              <a:alphaModFix amt="47000"/>
            </a:blip>
            <a:srcRect b="25589" l="0" r="49939" t="0"/>
            <a:stretch/>
          </p:blipFill>
          <p:spPr>
            <a:xfrm flipH="1" rot="5400000">
              <a:off x="-556938" y="685337"/>
              <a:ext cx="5015100" cy="3901225"/>
            </a:xfrm>
            <a:prstGeom prst="rect">
              <a:avLst/>
            </a:prstGeom>
            <a:noFill/>
            <a:ln>
              <a:noFill/>
            </a:ln>
          </p:spPr>
        </p:pic>
        <p:pic>
          <p:nvPicPr>
            <p:cNvPr id="788" name="Google Shape;788;p92"/>
            <p:cNvPicPr preferRelativeResize="0"/>
            <p:nvPr/>
          </p:nvPicPr>
          <p:blipFill rotWithShape="1">
            <a:blip r:embed="rId3">
              <a:alphaModFix amt="47000"/>
            </a:blip>
            <a:srcRect b="0" l="0" r="49939" t="0"/>
            <a:stretch/>
          </p:blipFill>
          <p:spPr>
            <a:xfrm flipH="1" rot="5400000">
              <a:off x="4015087" y="14537"/>
              <a:ext cx="5015100" cy="5242825"/>
            </a:xfrm>
            <a:prstGeom prst="rect">
              <a:avLst/>
            </a:prstGeom>
            <a:noFill/>
            <a:ln>
              <a:noFill/>
            </a:ln>
          </p:spPr>
        </p:pic>
      </p:grpSp>
      <p:sp>
        <p:nvSpPr>
          <p:cNvPr id="789" name="Google Shape;789;p92"/>
          <p:cNvSpPr txBox="1"/>
          <p:nvPr/>
        </p:nvSpPr>
        <p:spPr>
          <a:xfrm>
            <a:off x="2995500" y="2044900"/>
            <a:ext cx="3153000" cy="846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000">
                <a:solidFill>
                  <a:srgbClr val="FFFFFF"/>
                </a:solidFill>
                <a:latin typeface="Raleway ExtraBold"/>
                <a:ea typeface="Raleway ExtraBold"/>
                <a:cs typeface="Raleway ExtraBold"/>
                <a:sym typeface="Raleway ExtraBold"/>
              </a:rPr>
              <a:t>Want to learn more?</a:t>
            </a:r>
            <a:endParaRPr sz="2000">
              <a:solidFill>
                <a:srgbClr val="FFFFFF"/>
              </a:solidFill>
              <a:latin typeface="Raleway ExtraBold"/>
              <a:ea typeface="Raleway ExtraBold"/>
              <a:cs typeface="Raleway ExtraBold"/>
              <a:sym typeface="Raleway ExtraBold"/>
            </a:endParaRPr>
          </a:p>
          <a:p>
            <a:pPr indent="0" lvl="0" marL="0" rtl="0" algn="ctr">
              <a:lnSpc>
                <a:spcPct val="115000"/>
              </a:lnSpc>
              <a:spcBef>
                <a:spcPts val="0"/>
              </a:spcBef>
              <a:spcAft>
                <a:spcPts val="0"/>
              </a:spcAft>
              <a:buNone/>
            </a:pPr>
            <a:r>
              <a:rPr lang="en" sz="2000">
                <a:solidFill>
                  <a:srgbClr val="FFFFFF"/>
                </a:solidFill>
                <a:latin typeface="Raleway ExtraBold"/>
                <a:ea typeface="Raleway ExtraBold"/>
                <a:cs typeface="Raleway ExtraBold"/>
                <a:sym typeface="Raleway ExtraBold"/>
              </a:rPr>
              <a:t>We’re here to help.</a:t>
            </a:r>
            <a:endParaRPr sz="2000">
              <a:solidFill>
                <a:srgbClr val="FFFFFF"/>
              </a:solidFill>
              <a:latin typeface="Raleway ExtraBold"/>
              <a:ea typeface="Raleway ExtraBold"/>
              <a:cs typeface="Raleway ExtraBold"/>
              <a:sym typeface="Raleway ExtraBold"/>
            </a:endParaRPr>
          </a:p>
        </p:txBody>
      </p:sp>
      <p:sp>
        <p:nvSpPr>
          <p:cNvPr id="790" name="Google Shape;790;p92"/>
          <p:cNvSpPr/>
          <p:nvPr/>
        </p:nvSpPr>
        <p:spPr>
          <a:xfrm>
            <a:off x="2995500" y="3141825"/>
            <a:ext cx="3153000" cy="415500"/>
          </a:xfrm>
          <a:prstGeom prst="roundRect">
            <a:avLst>
              <a:gd fmla="val 50000" name="adj"/>
            </a:avLst>
          </a:prstGeom>
          <a:solidFill>
            <a:schemeClr val="lt1"/>
          </a:solidFill>
          <a:ln>
            <a:noFill/>
          </a:ln>
          <a:effectLst>
            <a:outerShdw blurRad="185738" rotWithShape="0" algn="bl" dir="5400000" dist="19050">
              <a:srgbClr val="000000">
                <a:alpha val="12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1"/>
                </a:solidFill>
                <a:uFill>
                  <a:noFill/>
                </a:uFill>
                <a:latin typeface="Raleway"/>
                <a:ea typeface="Raleway"/>
                <a:cs typeface="Raleway"/>
                <a:sym typeface="Raleway"/>
                <a:hlinkClick r:id="rId4">
                  <a:extLst>
                    <a:ext uri="{A12FA001-AC4F-418D-AE19-62706E023703}">
                      <ahyp:hlinkClr val="tx"/>
                    </a:ext>
                  </a:extLst>
                </a:hlinkClick>
              </a:rPr>
              <a:t>Schedule a Demo with MikMak</a:t>
            </a:r>
            <a:endParaRPr b="1">
              <a:solidFill>
                <a:schemeClr val="accent1"/>
              </a:solidFill>
              <a:latin typeface="Raleway"/>
              <a:ea typeface="Raleway"/>
              <a:cs typeface="Raleway"/>
              <a:sym typeface="Raleway"/>
            </a:endParaRPr>
          </a:p>
        </p:txBody>
      </p:sp>
      <p:pic>
        <p:nvPicPr>
          <p:cNvPr id="791" name="Google Shape;791;p92">
            <a:hlinkClick r:id="rId5"/>
          </p:cNvPr>
          <p:cNvPicPr preferRelativeResize="0"/>
          <p:nvPr/>
        </p:nvPicPr>
        <p:blipFill>
          <a:blip r:embed="rId6">
            <a:alphaModFix/>
          </a:blip>
          <a:stretch>
            <a:fillRect/>
          </a:stretch>
        </p:blipFill>
        <p:spPr>
          <a:xfrm>
            <a:off x="3741138" y="1191425"/>
            <a:ext cx="1661725" cy="603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5"/>
          <p:cNvSpPr/>
          <p:nvPr/>
        </p:nvSpPr>
        <p:spPr>
          <a:xfrm>
            <a:off x="4518725" y="0"/>
            <a:ext cx="46254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65" name="Google Shape;365;p65"/>
          <p:cNvSpPr txBox="1"/>
          <p:nvPr/>
        </p:nvSpPr>
        <p:spPr>
          <a:xfrm>
            <a:off x="321450" y="357950"/>
            <a:ext cx="3623400" cy="74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1"/>
                </a:solidFill>
                <a:latin typeface="Raleway ExtraBold"/>
                <a:ea typeface="Raleway ExtraBold"/>
                <a:cs typeface="Raleway ExtraBold"/>
                <a:sym typeface="Raleway ExtraBold"/>
              </a:rPr>
              <a:t>What is a Where-to-Buy solution?</a:t>
            </a:r>
            <a:endParaRPr sz="2000">
              <a:solidFill>
                <a:schemeClr val="accent1"/>
              </a:solidFill>
              <a:latin typeface="Raleway ExtraBold"/>
              <a:ea typeface="Raleway ExtraBold"/>
              <a:cs typeface="Raleway ExtraBold"/>
              <a:sym typeface="Raleway ExtraBold"/>
            </a:endParaRPr>
          </a:p>
        </p:txBody>
      </p:sp>
      <p:sp>
        <p:nvSpPr>
          <p:cNvPr id="366" name="Google Shape;366;p65"/>
          <p:cNvSpPr txBox="1"/>
          <p:nvPr/>
        </p:nvSpPr>
        <p:spPr>
          <a:xfrm>
            <a:off x="321450" y="1171600"/>
            <a:ext cx="3892200" cy="350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A ‘Where-to-Buy’ solution is a technology that brands can integrate into their websites to facilitate purchases from the brand’s retailer partners. This technology enables on-site eCommerce, even for brands without a Direct-To-Consumer (DTC) shopping site. At MikMak, we refer to this solution as MikMak Commerce for Brand Websites - a multi retailer eCommerce enablement Where-to-Buy solution. It dynamically displays retailers for both online and in-store shopping based on user location and product inventory availability, thereby helping brands accelerate sales.</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05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050">
                <a:solidFill>
                  <a:schemeClr val="dk1"/>
                </a:solidFill>
                <a:latin typeface="Lato"/>
                <a:ea typeface="Lato"/>
                <a:cs typeface="Lato"/>
                <a:sym typeface="Lato"/>
              </a:rPr>
              <a:t>A Where-to-Buy solution can take the form of a ‘buy now’ button or it can be embedded directly into a webpage, allowing shoppers to seamlessly choose their preferred retailer and proceed to checkout. We will illustrate various ways to implement a Where-to-Buy solution in the following chapters. Here’s a brief example of how it works from a consumer’s perspective:</a:t>
            </a:r>
            <a:endParaRPr sz="1050">
              <a:solidFill>
                <a:schemeClr val="dk1"/>
              </a:solidFill>
              <a:latin typeface="Lato"/>
              <a:ea typeface="Lato"/>
              <a:cs typeface="Lato"/>
              <a:sym typeface="Lato"/>
            </a:endParaRPr>
          </a:p>
        </p:txBody>
      </p:sp>
      <p:pic>
        <p:nvPicPr>
          <p:cNvPr id="367" name="Google Shape;367;p65">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pic>
        <p:nvPicPr>
          <p:cNvPr id="368" name="Google Shape;368;p65"/>
          <p:cNvPicPr preferRelativeResize="0"/>
          <p:nvPr/>
        </p:nvPicPr>
        <p:blipFill rotWithShape="1">
          <a:blip r:embed="rId5">
            <a:alphaModFix amt="47000"/>
          </a:blip>
          <a:srcRect b="11777" l="0" r="52767" t="0"/>
          <a:stretch/>
        </p:blipFill>
        <p:spPr>
          <a:xfrm flipH="1" rot="5400000">
            <a:off x="4465476" y="464976"/>
            <a:ext cx="4731774" cy="4625275"/>
          </a:xfrm>
          <a:prstGeom prst="rect">
            <a:avLst/>
          </a:prstGeom>
          <a:noFill/>
          <a:ln>
            <a:noFill/>
          </a:ln>
        </p:spPr>
      </p:pic>
      <p:sp>
        <p:nvSpPr>
          <p:cNvPr id="369" name="Google Shape;369;p65"/>
          <p:cNvSpPr/>
          <p:nvPr/>
        </p:nvSpPr>
        <p:spPr>
          <a:xfrm>
            <a:off x="4957325" y="357950"/>
            <a:ext cx="3748200" cy="13419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370" name="Google Shape;370;p65"/>
          <p:cNvSpPr txBox="1"/>
          <p:nvPr/>
        </p:nvSpPr>
        <p:spPr>
          <a:xfrm>
            <a:off x="5108200" y="657200"/>
            <a:ext cx="16098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accent2"/>
                </a:solidFill>
                <a:latin typeface="Lato"/>
                <a:ea typeface="Lato"/>
                <a:cs typeface="Lato"/>
                <a:sym typeface="Lato"/>
              </a:rPr>
              <a:t>1. </a:t>
            </a:r>
            <a:r>
              <a:rPr b="1" lang="en" sz="1100">
                <a:solidFill>
                  <a:schemeClr val="accent2"/>
                </a:solidFill>
                <a:latin typeface="Lato"/>
                <a:ea typeface="Lato"/>
                <a:cs typeface="Lato"/>
                <a:sym typeface="Lato"/>
              </a:rPr>
              <a:t>User taps on ‘Where-to-Buy’ call-to-action</a:t>
            </a:r>
            <a:endParaRPr>
              <a:solidFill>
                <a:schemeClr val="accent2"/>
              </a:solidFill>
            </a:endParaRPr>
          </a:p>
        </p:txBody>
      </p:sp>
      <p:sp>
        <p:nvSpPr>
          <p:cNvPr id="371" name="Google Shape;371;p65"/>
          <p:cNvSpPr/>
          <p:nvPr/>
        </p:nvSpPr>
        <p:spPr>
          <a:xfrm>
            <a:off x="4957325" y="1833810"/>
            <a:ext cx="3748200" cy="13419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372" name="Google Shape;372;p65"/>
          <p:cNvSpPr txBox="1"/>
          <p:nvPr/>
        </p:nvSpPr>
        <p:spPr>
          <a:xfrm>
            <a:off x="5108200" y="2078275"/>
            <a:ext cx="1580100" cy="861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100">
                <a:solidFill>
                  <a:schemeClr val="accent2"/>
                </a:solidFill>
                <a:latin typeface="Lato"/>
                <a:ea typeface="Lato"/>
                <a:cs typeface="Lato"/>
                <a:sym typeface="Lato"/>
              </a:rPr>
              <a:t>2</a:t>
            </a:r>
            <a:r>
              <a:rPr b="1" lang="en" sz="1100">
                <a:solidFill>
                  <a:schemeClr val="accent2"/>
                </a:solidFill>
                <a:latin typeface="Lato"/>
                <a:ea typeface="Lato"/>
                <a:cs typeface="Lato"/>
                <a:sym typeface="Lato"/>
              </a:rPr>
              <a:t>. </a:t>
            </a:r>
            <a:r>
              <a:rPr b="1" lang="en" sz="1100">
                <a:solidFill>
                  <a:schemeClr val="accent2"/>
                </a:solidFill>
                <a:latin typeface="Lato"/>
                <a:ea typeface="Lato"/>
                <a:cs typeface="Lato"/>
                <a:sym typeface="Lato"/>
              </a:rPr>
              <a:t>Online and In-Store (optional) retailer views are displayed based on user location</a:t>
            </a:r>
            <a:endParaRPr>
              <a:solidFill>
                <a:schemeClr val="accent2"/>
              </a:solidFill>
            </a:endParaRPr>
          </a:p>
        </p:txBody>
      </p:sp>
      <p:sp>
        <p:nvSpPr>
          <p:cNvPr id="373" name="Google Shape;373;p65"/>
          <p:cNvSpPr/>
          <p:nvPr/>
        </p:nvSpPr>
        <p:spPr>
          <a:xfrm>
            <a:off x="4957325" y="3318596"/>
            <a:ext cx="3748200" cy="13419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374" name="Google Shape;374;p65"/>
          <p:cNvSpPr txBox="1"/>
          <p:nvPr/>
        </p:nvSpPr>
        <p:spPr>
          <a:xfrm>
            <a:off x="5108200" y="3706250"/>
            <a:ext cx="17181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accent2"/>
                </a:solidFill>
                <a:latin typeface="Lato"/>
                <a:ea typeface="Lato"/>
                <a:cs typeface="Lato"/>
                <a:sym typeface="Lato"/>
              </a:rPr>
              <a:t>3</a:t>
            </a:r>
            <a:r>
              <a:rPr b="1" lang="en" sz="1100">
                <a:solidFill>
                  <a:schemeClr val="accent2"/>
                </a:solidFill>
                <a:latin typeface="Lato"/>
                <a:ea typeface="Lato"/>
                <a:cs typeface="Lato"/>
                <a:sym typeface="Lato"/>
              </a:rPr>
              <a:t>. </a:t>
            </a:r>
            <a:r>
              <a:rPr b="1" lang="en" sz="1100">
                <a:solidFill>
                  <a:schemeClr val="accent2"/>
                </a:solidFill>
                <a:latin typeface="Lato"/>
                <a:ea typeface="Lato"/>
                <a:cs typeface="Lato"/>
                <a:sym typeface="Lato"/>
              </a:rPr>
              <a:t>User selects retailer and initiates checkout</a:t>
            </a:r>
            <a:endParaRPr>
              <a:solidFill>
                <a:schemeClr val="accent2"/>
              </a:solidFill>
            </a:endParaRPr>
          </a:p>
        </p:txBody>
      </p:sp>
      <p:pic>
        <p:nvPicPr>
          <p:cNvPr id="375" name="Google Shape;375;p65"/>
          <p:cNvPicPr preferRelativeResize="0"/>
          <p:nvPr/>
        </p:nvPicPr>
        <p:blipFill rotWithShape="1">
          <a:blip r:embed="rId6">
            <a:alphaModFix/>
          </a:blip>
          <a:srcRect b="64006" l="51660" r="18579" t="0"/>
          <a:stretch/>
        </p:blipFill>
        <p:spPr>
          <a:xfrm>
            <a:off x="6843475" y="530325"/>
            <a:ext cx="1489277" cy="966225"/>
          </a:xfrm>
          <a:prstGeom prst="rect">
            <a:avLst/>
          </a:prstGeom>
          <a:noFill/>
          <a:ln>
            <a:noFill/>
          </a:ln>
        </p:spPr>
      </p:pic>
      <p:pic>
        <p:nvPicPr>
          <p:cNvPr id="376" name="Google Shape;376;p65"/>
          <p:cNvPicPr preferRelativeResize="0"/>
          <p:nvPr/>
        </p:nvPicPr>
        <p:blipFill>
          <a:blip r:embed="rId7">
            <a:alphaModFix/>
          </a:blip>
          <a:stretch>
            <a:fillRect/>
          </a:stretch>
        </p:blipFill>
        <p:spPr>
          <a:xfrm>
            <a:off x="6719225" y="482754"/>
            <a:ext cx="1735450" cy="1092282"/>
          </a:xfrm>
          <a:prstGeom prst="rect">
            <a:avLst/>
          </a:prstGeom>
          <a:noFill/>
          <a:ln>
            <a:noFill/>
          </a:ln>
        </p:spPr>
      </p:pic>
      <p:sp>
        <p:nvSpPr>
          <p:cNvPr id="377" name="Google Shape;377;p65"/>
          <p:cNvSpPr/>
          <p:nvPr/>
        </p:nvSpPr>
        <p:spPr>
          <a:xfrm>
            <a:off x="7498375" y="552100"/>
            <a:ext cx="536700" cy="182700"/>
          </a:xfrm>
          <a:prstGeom prst="roundRect">
            <a:avLst>
              <a:gd fmla="val 50000"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78" name="Google Shape;378;p65"/>
          <p:cNvPicPr preferRelativeResize="0"/>
          <p:nvPr/>
        </p:nvPicPr>
        <p:blipFill>
          <a:blip r:embed="rId8">
            <a:alphaModFix/>
          </a:blip>
          <a:stretch>
            <a:fillRect/>
          </a:stretch>
        </p:blipFill>
        <p:spPr>
          <a:xfrm flipH="1">
            <a:off x="7989650" y="536784"/>
            <a:ext cx="213325" cy="213325"/>
          </a:xfrm>
          <a:prstGeom prst="rect">
            <a:avLst/>
          </a:prstGeom>
          <a:noFill/>
          <a:ln>
            <a:noFill/>
          </a:ln>
          <a:effectLst>
            <a:outerShdw blurRad="28575" rotWithShape="0" algn="bl" dir="5400000" dist="19050">
              <a:srgbClr val="000000">
                <a:alpha val="15000"/>
              </a:srgbClr>
            </a:outerShdw>
          </a:effectLst>
        </p:spPr>
      </p:pic>
      <p:pic>
        <p:nvPicPr>
          <p:cNvPr id="379" name="Google Shape;379;p65"/>
          <p:cNvPicPr preferRelativeResize="0"/>
          <p:nvPr/>
        </p:nvPicPr>
        <p:blipFill rotWithShape="1">
          <a:blip r:embed="rId6">
            <a:alphaModFix/>
          </a:blip>
          <a:srcRect b="17020" l="47686" r="13522" t="36066"/>
          <a:stretch/>
        </p:blipFill>
        <p:spPr>
          <a:xfrm>
            <a:off x="6843475" y="1990550"/>
            <a:ext cx="1489277" cy="966225"/>
          </a:xfrm>
          <a:prstGeom prst="rect">
            <a:avLst/>
          </a:prstGeom>
          <a:noFill/>
          <a:ln>
            <a:noFill/>
          </a:ln>
        </p:spPr>
      </p:pic>
      <p:pic>
        <p:nvPicPr>
          <p:cNvPr id="380" name="Google Shape;380;p65"/>
          <p:cNvPicPr preferRelativeResize="0"/>
          <p:nvPr/>
        </p:nvPicPr>
        <p:blipFill>
          <a:blip r:embed="rId7">
            <a:alphaModFix/>
          </a:blip>
          <a:stretch>
            <a:fillRect/>
          </a:stretch>
        </p:blipFill>
        <p:spPr>
          <a:xfrm>
            <a:off x="6719225" y="1942979"/>
            <a:ext cx="1735450" cy="1092282"/>
          </a:xfrm>
          <a:prstGeom prst="rect">
            <a:avLst/>
          </a:prstGeom>
          <a:noFill/>
          <a:ln>
            <a:noFill/>
          </a:ln>
        </p:spPr>
      </p:pic>
      <p:pic>
        <p:nvPicPr>
          <p:cNvPr id="381" name="Google Shape;381;p65"/>
          <p:cNvPicPr preferRelativeResize="0"/>
          <p:nvPr/>
        </p:nvPicPr>
        <p:blipFill rotWithShape="1">
          <a:blip r:embed="rId6">
            <a:alphaModFix/>
          </a:blip>
          <a:srcRect b="0" l="8042" r="8873" t="0"/>
          <a:stretch/>
        </p:blipFill>
        <p:spPr>
          <a:xfrm>
            <a:off x="6843475" y="3487100"/>
            <a:ext cx="1496549" cy="966225"/>
          </a:xfrm>
          <a:prstGeom prst="rect">
            <a:avLst/>
          </a:prstGeom>
          <a:noFill/>
          <a:ln>
            <a:noFill/>
          </a:ln>
        </p:spPr>
      </p:pic>
      <p:pic>
        <p:nvPicPr>
          <p:cNvPr id="382" name="Google Shape;382;p65"/>
          <p:cNvPicPr preferRelativeResize="0"/>
          <p:nvPr/>
        </p:nvPicPr>
        <p:blipFill>
          <a:blip r:embed="rId7">
            <a:alphaModFix/>
          </a:blip>
          <a:stretch>
            <a:fillRect/>
          </a:stretch>
        </p:blipFill>
        <p:spPr>
          <a:xfrm>
            <a:off x="6719225" y="3439529"/>
            <a:ext cx="1735450" cy="1092282"/>
          </a:xfrm>
          <a:prstGeom prst="rect">
            <a:avLst/>
          </a:prstGeom>
          <a:noFill/>
          <a:ln>
            <a:noFill/>
          </a:ln>
        </p:spPr>
      </p:pic>
      <p:pic>
        <p:nvPicPr>
          <p:cNvPr id="383" name="Google Shape;383;p65"/>
          <p:cNvPicPr preferRelativeResize="0"/>
          <p:nvPr/>
        </p:nvPicPr>
        <p:blipFill>
          <a:blip r:embed="rId8">
            <a:alphaModFix/>
          </a:blip>
          <a:stretch>
            <a:fillRect/>
          </a:stretch>
        </p:blipFill>
        <p:spPr>
          <a:xfrm flipH="1">
            <a:off x="8105875" y="3911946"/>
            <a:ext cx="213325" cy="213325"/>
          </a:xfrm>
          <a:prstGeom prst="rect">
            <a:avLst/>
          </a:prstGeom>
          <a:noFill/>
          <a:ln>
            <a:noFill/>
          </a:ln>
          <a:effectLst>
            <a:outerShdw blurRad="28575" rotWithShape="0" algn="bl" dir="5400000" dist="19050">
              <a:srgbClr val="000000">
                <a:alpha val="1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87" name="Shape 387"/>
        <p:cNvGrpSpPr/>
        <p:nvPr/>
      </p:nvGrpSpPr>
      <p:grpSpPr>
        <a:xfrm>
          <a:off x="0" y="0"/>
          <a:ext cx="0" cy="0"/>
          <a:chOff x="0" y="0"/>
          <a:chExt cx="0" cy="0"/>
        </a:xfrm>
      </p:grpSpPr>
      <p:grpSp>
        <p:nvGrpSpPr>
          <p:cNvPr id="388" name="Google Shape;388;p66"/>
          <p:cNvGrpSpPr/>
          <p:nvPr/>
        </p:nvGrpSpPr>
        <p:grpSpPr>
          <a:xfrm>
            <a:off x="285125" y="911875"/>
            <a:ext cx="1981500" cy="3091100"/>
            <a:chOff x="321450" y="873525"/>
            <a:chExt cx="1981500" cy="3091100"/>
          </a:xfrm>
        </p:grpSpPr>
        <p:sp>
          <p:nvSpPr>
            <p:cNvPr id="389" name="Google Shape;389;p66"/>
            <p:cNvSpPr txBox="1"/>
            <p:nvPr/>
          </p:nvSpPr>
          <p:spPr>
            <a:xfrm>
              <a:off x="321450" y="873525"/>
              <a:ext cx="1981500" cy="14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Raleway ExtraBold"/>
                  <a:ea typeface="Raleway ExtraBold"/>
                  <a:cs typeface="Raleway ExtraBold"/>
                  <a:sym typeface="Raleway ExtraBold"/>
                </a:rPr>
                <a:t>Why </a:t>
              </a:r>
              <a:r>
                <a:rPr lang="en" sz="2000">
                  <a:solidFill>
                    <a:schemeClr val="lt1"/>
                  </a:solidFill>
                  <a:latin typeface="Raleway ExtraBold"/>
                  <a:ea typeface="Raleway ExtraBold"/>
                  <a:cs typeface="Raleway ExtraBold"/>
                  <a:sym typeface="Raleway ExtraBold"/>
                </a:rPr>
                <a:t>use Where-to-Buy on your brand websites</a:t>
              </a:r>
              <a:r>
                <a:rPr lang="en" sz="2000">
                  <a:solidFill>
                    <a:schemeClr val="lt1"/>
                  </a:solidFill>
                  <a:latin typeface="Raleway ExtraBold"/>
                  <a:ea typeface="Raleway ExtraBold"/>
                  <a:cs typeface="Raleway ExtraBold"/>
                  <a:sym typeface="Raleway ExtraBold"/>
                </a:rPr>
                <a:t>?</a:t>
              </a:r>
              <a:endParaRPr sz="2000">
                <a:solidFill>
                  <a:schemeClr val="lt1"/>
                </a:solidFill>
                <a:latin typeface="Raleway ExtraBold"/>
                <a:ea typeface="Raleway ExtraBold"/>
                <a:cs typeface="Raleway ExtraBold"/>
                <a:sym typeface="Raleway ExtraBold"/>
              </a:endParaRPr>
            </a:p>
          </p:txBody>
        </p:sp>
        <p:sp>
          <p:nvSpPr>
            <p:cNvPr id="390" name="Google Shape;390;p66"/>
            <p:cNvSpPr txBox="1"/>
            <p:nvPr/>
          </p:nvSpPr>
          <p:spPr>
            <a:xfrm>
              <a:off x="321450" y="2317325"/>
              <a:ext cx="1981500" cy="16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lt1"/>
                  </a:solidFill>
                  <a:latin typeface="Lato"/>
                  <a:ea typeface="Lato"/>
                  <a:cs typeface="Lato"/>
                  <a:sym typeface="Lato"/>
                </a:rPr>
                <a:t>Where-to-Buy solutions allow multichannel brands to make their products discoverable, and help shoppers find and buy their products faster, online and in-store. Here are </a:t>
              </a:r>
              <a:r>
                <a:rPr lang="en" sz="1050">
                  <a:solidFill>
                    <a:schemeClr val="lt1"/>
                  </a:solidFill>
                  <a:latin typeface="Lato"/>
                  <a:ea typeface="Lato"/>
                  <a:cs typeface="Lato"/>
                  <a:sym typeface="Lato"/>
                </a:rPr>
                <a:t>5 ways Where-to-Buy solutions give brands an edge</a:t>
              </a:r>
              <a:r>
                <a:rPr lang="en" sz="1050">
                  <a:solidFill>
                    <a:schemeClr val="lt1"/>
                  </a:solidFill>
                  <a:latin typeface="Lato"/>
                  <a:ea typeface="Lato"/>
                  <a:cs typeface="Lato"/>
                  <a:sym typeface="Lato"/>
                </a:rPr>
                <a:t>:</a:t>
              </a:r>
              <a:endParaRPr sz="1050">
                <a:solidFill>
                  <a:schemeClr val="lt1"/>
                </a:solidFill>
                <a:latin typeface="Lato"/>
                <a:ea typeface="Lato"/>
                <a:cs typeface="Lato"/>
                <a:sym typeface="Lato"/>
              </a:endParaRPr>
            </a:p>
          </p:txBody>
        </p:sp>
      </p:grpSp>
      <p:sp>
        <p:nvSpPr>
          <p:cNvPr id="391" name="Google Shape;391;p66"/>
          <p:cNvSpPr/>
          <p:nvPr/>
        </p:nvSpPr>
        <p:spPr>
          <a:xfrm>
            <a:off x="2571750" y="0"/>
            <a:ext cx="6572400" cy="5143500"/>
          </a:xfrm>
          <a:prstGeom prst="rect">
            <a:avLst/>
          </a:prstGeom>
          <a:solidFill>
            <a:srgbClr val="EDF3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92" name="Google Shape;392;p66">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393" name="Google Shape;393;p66"/>
          <p:cNvSpPr/>
          <p:nvPr/>
        </p:nvSpPr>
        <p:spPr>
          <a:xfrm>
            <a:off x="2867900" y="608488"/>
            <a:ext cx="5951700" cy="20814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394" name="Google Shape;394;p66"/>
          <p:cNvSpPr txBox="1"/>
          <p:nvPr/>
        </p:nvSpPr>
        <p:spPr>
          <a:xfrm>
            <a:off x="3000350" y="739875"/>
            <a:ext cx="5686800" cy="178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600"/>
              </a:spcBef>
              <a:spcAft>
                <a:spcPts val="0"/>
              </a:spcAft>
              <a:buNone/>
            </a:pPr>
            <a:r>
              <a:rPr b="1" lang="en" sz="1100">
                <a:solidFill>
                  <a:schemeClr val="accent1"/>
                </a:solidFill>
                <a:latin typeface="Lato"/>
                <a:ea typeface="Lato"/>
                <a:cs typeface="Lato"/>
                <a:sym typeface="Lato"/>
              </a:rPr>
              <a:t>1. Generate incremental sales with seamless shopping experiences</a:t>
            </a:r>
            <a:endParaRPr b="1" sz="1100">
              <a:solidFill>
                <a:schemeClr val="accent1"/>
              </a:solidFill>
              <a:latin typeface="Lato"/>
              <a:ea typeface="Lato"/>
              <a:cs typeface="Lato"/>
              <a:sym typeface="Lato"/>
            </a:endParaRPr>
          </a:p>
          <a:p>
            <a:pPr indent="0" lvl="0" marL="0" rtl="0" algn="l">
              <a:lnSpc>
                <a:spcPct val="100000"/>
              </a:lnSpc>
              <a:spcBef>
                <a:spcPts val="1100"/>
              </a:spcBef>
              <a:spcAft>
                <a:spcPts val="0"/>
              </a:spcAft>
              <a:buNone/>
            </a:pPr>
            <a:r>
              <a:rPr lang="en" sz="1050">
                <a:solidFill>
                  <a:schemeClr val="dk1"/>
                </a:solidFill>
                <a:latin typeface="Lato"/>
                <a:ea typeface="Lato"/>
                <a:cs typeface="Lato"/>
                <a:sym typeface="Lato"/>
              </a:rPr>
              <a:t>The fewer obstacles that stand between your consumers and checkout, the more often they’ll buy. </a:t>
            </a:r>
            <a:r>
              <a:rPr lang="en" sz="1050">
                <a:solidFill>
                  <a:schemeClr val="accent1"/>
                </a:solidFill>
                <a:uFill>
                  <a:noFill/>
                </a:uFill>
                <a:latin typeface="Lato"/>
                <a:ea typeface="Lato"/>
                <a:cs typeface="Lato"/>
                <a:sym typeface="Lato"/>
                <a:hlinkClick r:id="rId5">
                  <a:extLst>
                    <a:ext uri="{A12FA001-AC4F-418D-AE19-62706E023703}">
                      <ahyp:hlinkClr val="tx"/>
                    </a:ext>
                  </a:extLst>
                </a:hlinkClick>
              </a:rPr>
              <a:t>66 percent of online shoppers</a:t>
            </a:r>
            <a:r>
              <a:rPr lang="en" sz="1050">
                <a:solidFill>
                  <a:schemeClr val="accent1"/>
                </a:solidFill>
                <a:latin typeface="Lato"/>
                <a:ea typeface="Lato"/>
                <a:cs typeface="Lato"/>
                <a:sym typeface="Lato"/>
              </a:rPr>
              <a:t> </a:t>
            </a:r>
            <a:r>
              <a:rPr lang="en" sz="1050">
                <a:solidFill>
                  <a:schemeClr val="dk1"/>
                </a:solidFill>
                <a:latin typeface="Lato"/>
                <a:ea typeface="Lato"/>
                <a:cs typeface="Lato"/>
                <a:sym typeface="Lato"/>
              </a:rPr>
              <a:t>say convenience is the biggest reason they pick a retailer.</a:t>
            </a:r>
            <a:endParaRPr sz="1050">
              <a:solidFill>
                <a:schemeClr val="dk1"/>
              </a:solidFill>
              <a:latin typeface="Lato"/>
              <a:ea typeface="Lato"/>
              <a:cs typeface="Lato"/>
              <a:sym typeface="Lato"/>
            </a:endParaRPr>
          </a:p>
          <a:p>
            <a:pPr indent="0" lvl="0" marL="0" rtl="0" algn="l">
              <a:lnSpc>
                <a:spcPct val="100000"/>
              </a:lnSpc>
              <a:spcBef>
                <a:spcPts val="0"/>
              </a:spcBef>
              <a:spcAft>
                <a:spcPts val="0"/>
              </a:spcAft>
              <a:buNone/>
            </a:pPr>
            <a:r>
              <a:t/>
            </a:r>
            <a:endParaRPr sz="1050">
              <a:solidFill>
                <a:schemeClr val="dk1"/>
              </a:solidFill>
              <a:latin typeface="Lato"/>
              <a:ea typeface="Lato"/>
              <a:cs typeface="Lato"/>
              <a:sym typeface="Lato"/>
            </a:endParaRPr>
          </a:p>
          <a:p>
            <a:pPr indent="0" lvl="0" marL="0" rtl="0" algn="l">
              <a:lnSpc>
                <a:spcPct val="100000"/>
              </a:lnSpc>
              <a:spcBef>
                <a:spcPts val="0"/>
              </a:spcBef>
              <a:spcAft>
                <a:spcPts val="0"/>
              </a:spcAft>
              <a:buNone/>
            </a:pPr>
            <a:r>
              <a:rPr lang="en" sz="1050">
                <a:solidFill>
                  <a:schemeClr val="dk1"/>
                </a:solidFill>
                <a:latin typeface="Lato"/>
                <a:ea typeface="Lato"/>
                <a:cs typeface="Lato"/>
                <a:sym typeface="Lato"/>
              </a:rPr>
              <a:t>With a Where-to-Buy solution, your brand clears the path to purchases and saves shoppers an extra Google search.</a:t>
            </a:r>
            <a:endParaRPr sz="1050">
              <a:solidFill>
                <a:schemeClr val="dk1"/>
              </a:solidFill>
              <a:latin typeface="Lato"/>
              <a:ea typeface="Lato"/>
              <a:cs typeface="Lato"/>
              <a:sym typeface="Lato"/>
            </a:endParaRPr>
          </a:p>
          <a:p>
            <a:pPr indent="0" lvl="0" marL="0" rtl="0" algn="l">
              <a:lnSpc>
                <a:spcPct val="100000"/>
              </a:lnSpc>
              <a:spcBef>
                <a:spcPts val="0"/>
              </a:spcBef>
              <a:spcAft>
                <a:spcPts val="0"/>
              </a:spcAft>
              <a:buNone/>
            </a:pPr>
            <a:r>
              <a:t/>
            </a:r>
            <a:endParaRPr sz="105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050">
                <a:solidFill>
                  <a:schemeClr val="dk1"/>
                </a:solidFill>
                <a:latin typeface="Lato"/>
                <a:ea typeface="Lato"/>
                <a:cs typeface="Lato"/>
                <a:sym typeface="Lato"/>
              </a:rPr>
              <a:t>This also reduces the risks of shoppers encountering competitor ads. Where-to-Buy solutions offer a direct path to checkout, free from external messages or distractions.</a:t>
            </a:r>
            <a:endParaRPr sz="1050">
              <a:solidFill>
                <a:schemeClr val="dk1"/>
              </a:solidFill>
              <a:latin typeface="Lato"/>
              <a:ea typeface="Lato"/>
              <a:cs typeface="Lato"/>
              <a:sym typeface="Lato"/>
            </a:endParaRPr>
          </a:p>
        </p:txBody>
      </p:sp>
      <p:sp>
        <p:nvSpPr>
          <p:cNvPr id="395" name="Google Shape;395;p66"/>
          <p:cNvSpPr/>
          <p:nvPr/>
        </p:nvSpPr>
        <p:spPr>
          <a:xfrm>
            <a:off x="2882100" y="2784325"/>
            <a:ext cx="5951700" cy="14844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396" name="Google Shape;396;p66">
            <a:hlinkClick r:id="rId6"/>
          </p:cNvPr>
          <p:cNvSpPr/>
          <p:nvPr/>
        </p:nvSpPr>
        <p:spPr>
          <a:xfrm>
            <a:off x="3090600" y="3669375"/>
            <a:ext cx="1134000" cy="313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uFill>
                  <a:noFill/>
                </a:uFill>
                <a:latin typeface="Lato"/>
                <a:ea typeface="Lato"/>
                <a:cs typeface="Lato"/>
                <a:sym typeface="Lato"/>
                <a:hlinkClick r:id="rId7">
                  <a:extLst>
                    <a:ext uri="{A12FA001-AC4F-418D-AE19-62706E023703}">
                      <ahyp:hlinkClr val="tx"/>
                    </a:ext>
                  </a:extLst>
                </a:hlinkClick>
              </a:rPr>
              <a:t>LISTEN NOW</a:t>
            </a:r>
            <a:endParaRPr b="1" sz="1000">
              <a:solidFill>
                <a:schemeClr val="lt1"/>
              </a:solidFill>
              <a:latin typeface="Lato"/>
              <a:ea typeface="Lato"/>
              <a:cs typeface="Lato"/>
              <a:sym typeface="Lato"/>
            </a:endParaRPr>
          </a:p>
        </p:txBody>
      </p:sp>
      <p:sp>
        <p:nvSpPr>
          <p:cNvPr id="397" name="Google Shape;397;p66"/>
          <p:cNvSpPr txBox="1"/>
          <p:nvPr/>
        </p:nvSpPr>
        <p:spPr>
          <a:xfrm>
            <a:off x="4572000" y="2965975"/>
            <a:ext cx="3927900" cy="80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100">
                <a:solidFill>
                  <a:schemeClr val="dk1"/>
                </a:solidFill>
                <a:latin typeface="Lato"/>
                <a:ea typeface="Lato"/>
                <a:cs typeface="Lato"/>
                <a:sym typeface="Lato"/>
              </a:rPr>
              <a:t>“A big cultural change over the last few years is that customers now demand and are willing to pay for convenience above all else.” </a:t>
            </a:r>
            <a:endParaRPr i="1" sz="1100">
              <a:solidFill>
                <a:schemeClr val="dk1"/>
              </a:solidFill>
              <a:latin typeface="Lato"/>
              <a:ea typeface="Lato"/>
              <a:cs typeface="Lato"/>
              <a:sym typeface="Lato"/>
            </a:endParaRPr>
          </a:p>
          <a:p>
            <a:pPr indent="0" lvl="0" marL="0" rtl="0" algn="l">
              <a:lnSpc>
                <a:spcPct val="115000"/>
              </a:lnSpc>
              <a:spcBef>
                <a:spcPts val="500"/>
              </a:spcBef>
              <a:spcAft>
                <a:spcPts val="0"/>
              </a:spcAft>
              <a:buNone/>
            </a:pPr>
            <a:r>
              <a:rPr b="1" lang="en" sz="1100">
                <a:solidFill>
                  <a:schemeClr val="dk1"/>
                </a:solidFill>
                <a:latin typeface="Lato"/>
                <a:ea typeface="Lato"/>
                <a:cs typeface="Lato"/>
                <a:sym typeface="Lato"/>
              </a:rPr>
              <a:t>- Darren MacDonald, Chief Customer Officer</a:t>
            </a:r>
            <a:endParaRPr b="1" sz="1100">
              <a:solidFill>
                <a:schemeClr val="dk1"/>
              </a:solidFill>
              <a:latin typeface="Lato"/>
              <a:ea typeface="Lato"/>
              <a:cs typeface="Lato"/>
              <a:sym typeface="Lato"/>
            </a:endParaRPr>
          </a:p>
        </p:txBody>
      </p:sp>
      <p:pic>
        <p:nvPicPr>
          <p:cNvPr id="398" name="Google Shape;398;p66"/>
          <p:cNvPicPr preferRelativeResize="0"/>
          <p:nvPr/>
        </p:nvPicPr>
        <p:blipFill rotWithShape="1">
          <a:blip r:embed="rId8">
            <a:alphaModFix/>
          </a:blip>
          <a:srcRect b="0" l="20070" r="0" t="0"/>
          <a:stretch/>
        </p:blipFill>
        <p:spPr>
          <a:xfrm>
            <a:off x="2867912" y="3070171"/>
            <a:ext cx="1356677" cy="453304"/>
          </a:xfrm>
          <a:prstGeom prst="rect">
            <a:avLst/>
          </a:prstGeom>
          <a:noFill/>
          <a:ln>
            <a:noFill/>
          </a:ln>
        </p:spPr>
      </p:pic>
      <p:pic>
        <p:nvPicPr>
          <p:cNvPr id="399" name="Google Shape;399;p66"/>
          <p:cNvPicPr preferRelativeResize="0"/>
          <p:nvPr/>
        </p:nvPicPr>
        <p:blipFill>
          <a:blip r:embed="rId9">
            <a:alphaModFix/>
          </a:blip>
          <a:stretch>
            <a:fillRect/>
          </a:stretch>
        </p:blipFill>
        <p:spPr>
          <a:xfrm>
            <a:off x="4638550" y="3773573"/>
            <a:ext cx="783750" cy="31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03" name="Shape 403"/>
        <p:cNvGrpSpPr/>
        <p:nvPr/>
      </p:nvGrpSpPr>
      <p:grpSpPr>
        <a:xfrm>
          <a:off x="0" y="0"/>
          <a:ext cx="0" cy="0"/>
          <a:chOff x="0" y="0"/>
          <a:chExt cx="0" cy="0"/>
        </a:xfrm>
      </p:grpSpPr>
      <p:sp>
        <p:nvSpPr>
          <p:cNvPr id="404" name="Google Shape;404;p67"/>
          <p:cNvSpPr txBox="1"/>
          <p:nvPr/>
        </p:nvSpPr>
        <p:spPr>
          <a:xfrm>
            <a:off x="285125" y="1713725"/>
            <a:ext cx="1981500" cy="14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Raleway ExtraBold"/>
                <a:ea typeface="Raleway ExtraBold"/>
                <a:cs typeface="Raleway ExtraBold"/>
                <a:sym typeface="Raleway ExtraBold"/>
              </a:rPr>
              <a:t>Why </a:t>
            </a:r>
            <a:r>
              <a:rPr lang="en" sz="2000">
                <a:solidFill>
                  <a:schemeClr val="lt1"/>
                </a:solidFill>
                <a:latin typeface="Raleway ExtraBold"/>
                <a:ea typeface="Raleway ExtraBold"/>
                <a:cs typeface="Raleway ExtraBold"/>
                <a:sym typeface="Raleway ExtraBold"/>
              </a:rPr>
              <a:t>use Where-to-Buy on your brand websites</a:t>
            </a:r>
            <a:r>
              <a:rPr lang="en" sz="2000">
                <a:solidFill>
                  <a:schemeClr val="lt1"/>
                </a:solidFill>
                <a:latin typeface="Raleway ExtraBold"/>
                <a:ea typeface="Raleway ExtraBold"/>
                <a:cs typeface="Raleway ExtraBold"/>
                <a:sym typeface="Raleway ExtraBold"/>
              </a:rPr>
              <a:t>?</a:t>
            </a:r>
            <a:endParaRPr sz="2000">
              <a:solidFill>
                <a:schemeClr val="lt1"/>
              </a:solidFill>
              <a:latin typeface="Raleway ExtraBold"/>
              <a:ea typeface="Raleway ExtraBold"/>
              <a:cs typeface="Raleway ExtraBold"/>
              <a:sym typeface="Raleway ExtraBold"/>
            </a:endParaRPr>
          </a:p>
        </p:txBody>
      </p:sp>
      <p:sp>
        <p:nvSpPr>
          <p:cNvPr id="405" name="Google Shape;405;p67"/>
          <p:cNvSpPr/>
          <p:nvPr/>
        </p:nvSpPr>
        <p:spPr>
          <a:xfrm>
            <a:off x="2571750" y="0"/>
            <a:ext cx="6572400" cy="5143500"/>
          </a:xfrm>
          <a:prstGeom prst="rect">
            <a:avLst/>
          </a:prstGeom>
          <a:solidFill>
            <a:srgbClr val="EDF3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406" name="Google Shape;406;p67">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407" name="Google Shape;407;p67"/>
          <p:cNvSpPr/>
          <p:nvPr/>
        </p:nvSpPr>
        <p:spPr>
          <a:xfrm>
            <a:off x="2867900" y="610925"/>
            <a:ext cx="5951700" cy="3693000"/>
          </a:xfrm>
          <a:prstGeom prst="roundRect">
            <a:avLst>
              <a:gd fmla="val 863"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408" name="Google Shape;408;p67"/>
          <p:cNvSpPr txBox="1"/>
          <p:nvPr/>
        </p:nvSpPr>
        <p:spPr>
          <a:xfrm>
            <a:off x="3000350" y="742313"/>
            <a:ext cx="5686800" cy="1141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600"/>
              </a:spcBef>
              <a:spcAft>
                <a:spcPts val="0"/>
              </a:spcAft>
              <a:buNone/>
            </a:pPr>
            <a:r>
              <a:rPr b="1" lang="en" sz="1100">
                <a:solidFill>
                  <a:schemeClr val="accent1"/>
                </a:solidFill>
                <a:latin typeface="Lato"/>
                <a:ea typeface="Lato"/>
                <a:cs typeface="Lato"/>
                <a:sym typeface="Lato"/>
              </a:rPr>
              <a:t>2</a:t>
            </a:r>
            <a:r>
              <a:rPr b="1" lang="en" sz="1100">
                <a:solidFill>
                  <a:schemeClr val="accent1"/>
                </a:solidFill>
                <a:latin typeface="Lato"/>
                <a:ea typeface="Lato"/>
                <a:cs typeface="Lato"/>
                <a:sym typeface="Lato"/>
              </a:rPr>
              <a:t>. Give your shoppers more options</a:t>
            </a:r>
            <a:endParaRPr b="1" sz="1100">
              <a:solidFill>
                <a:schemeClr val="accent1"/>
              </a:solidFill>
              <a:latin typeface="Lato"/>
              <a:ea typeface="Lato"/>
              <a:cs typeface="Lato"/>
              <a:sym typeface="Lato"/>
            </a:endParaRPr>
          </a:p>
          <a:p>
            <a:pPr indent="0" lvl="0" marL="0" rtl="0" algn="l">
              <a:lnSpc>
                <a:spcPct val="100000"/>
              </a:lnSpc>
              <a:spcBef>
                <a:spcPts val="1100"/>
              </a:spcBef>
              <a:spcAft>
                <a:spcPts val="0"/>
              </a:spcAft>
              <a:buNone/>
            </a:pPr>
            <a:r>
              <a:rPr lang="en" sz="1050">
                <a:solidFill>
                  <a:schemeClr val="dk1"/>
                </a:solidFill>
                <a:latin typeface="Lato"/>
                <a:ea typeface="Lato"/>
                <a:cs typeface="Lato"/>
                <a:sym typeface="Lato"/>
              </a:rPr>
              <a:t>Consumers appreciate having options. By offering multiple checkout choices, brands empower consumers with the freedom to purchase where they prefer. Even if your brand directly sells to consumers, it's beneficial to provide visitors with the opportunity to buy from their preferred retailer or platform.</a:t>
            </a:r>
            <a:endParaRPr b="1" sz="1050">
              <a:solidFill>
                <a:schemeClr val="dk1"/>
              </a:solidFill>
              <a:latin typeface="Lato"/>
              <a:ea typeface="Lato"/>
              <a:cs typeface="Lato"/>
              <a:sym typeface="Lato"/>
            </a:endParaRPr>
          </a:p>
        </p:txBody>
      </p:sp>
      <p:sp>
        <p:nvSpPr>
          <p:cNvPr id="409" name="Google Shape;409;p67"/>
          <p:cNvSpPr txBox="1"/>
          <p:nvPr/>
        </p:nvSpPr>
        <p:spPr>
          <a:xfrm>
            <a:off x="5781050" y="1926475"/>
            <a:ext cx="2906100" cy="2103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600"/>
              </a:spcBef>
              <a:spcAft>
                <a:spcPts val="0"/>
              </a:spcAft>
              <a:buNone/>
            </a:pPr>
            <a:r>
              <a:rPr b="1" lang="en" sz="1050">
                <a:solidFill>
                  <a:schemeClr val="dk1"/>
                </a:solidFill>
                <a:latin typeface="Lato"/>
                <a:ea typeface="Lato"/>
                <a:cs typeface="Lato"/>
                <a:sym typeface="Lato"/>
              </a:rPr>
              <a:t>How Paco Rabanne accelerates sales on both its DTC store and retailers</a:t>
            </a:r>
            <a:endParaRPr b="1" sz="1050">
              <a:solidFill>
                <a:schemeClr val="dk1"/>
              </a:solidFill>
              <a:latin typeface="Lato"/>
              <a:ea typeface="Lato"/>
              <a:cs typeface="Lato"/>
              <a:sym typeface="Lato"/>
            </a:endParaRPr>
          </a:p>
          <a:p>
            <a:pPr indent="0" lvl="0" marL="0" rtl="0" algn="l">
              <a:lnSpc>
                <a:spcPct val="100000"/>
              </a:lnSpc>
              <a:spcBef>
                <a:spcPts val="1100"/>
              </a:spcBef>
              <a:spcAft>
                <a:spcPts val="0"/>
              </a:spcAft>
              <a:buNone/>
            </a:pPr>
            <a:r>
              <a:rPr lang="en" sz="1050">
                <a:solidFill>
                  <a:schemeClr val="dk1"/>
                </a:solidFill>
                <a:latin typeface="Lato"/>
                <a:ea typeface="Lato"/>
                <a:cs typeface="Lato"/>
                <a:sym typeface="Lato"/>
              </a:rPr>
              <a:t>Paco Rabanne Spain allows shoppers to choose the most convenient purchasing option based on their preferences. The brand offers website visitors the choice to buy from its own DTC store, online retailers, or locate the nearest physical stores. All options and product variants are easily accessible within a single user interface, ensuring a seamless shopping experience.</a:t>
            </a:r>
            <a:endParaRPr sz="1050">
              <a:solidFill>
                <a:schemeClr val="dk1"/>
              </a:solidFill>
              <a:latin typeface="Lato"/>
              <a:ea typeface="Lato"/>
              <a:cs typeface="Lato"/>
              <a:sym typeface="Lato"/>
            </a:endParaRPr>
          </a:p>
        </p:txBody>
      </p:sp>
      <p:pic>
        <p:nvPicPr>
          <p:cNvPr id="410" name="Google Shape;410;p67"/>
          <p:cNvPicPr preferRelativeResize="0"/>
          <p:nvPr/>
        </p:nvPicPr>
        <p:blipFill rotWithShape="1">
          <a:blip r:embed="rId5">
            <a:alphaModFix/>
          </a:blip>
          <a:srcRect b="0" l="13171" r="0" t="0"/>
          <a:stretch/>
        </p:blipFill>
        <p:spPr>
          <a:xfrm>
            <a:off x="2867900" y="1955550"/>
            <a:ext cx="2723574" cy="1974226"/>
          </a:xfrm>
          <a:prstGeom prst="rect">
            <a:avLst/>
          </a:prstGeom>
          <a:noFill/>
          <a:ln>
            <a:noFill/>
          </a:ln>
        </p:spPr>
      </p:pic>
      <p:pic>
        <p:nvPicPr>
          <p:cNvPr id="411" name="Google Shape;411;p67"/>
          <p:cNvPicPr preferRelativeResize="0"/>
          <p:nvPr/>
        </p:nvPicPr>
        <p:blipFill rotWithShape="1">
          <a:blip r:embed="rId6">
            <a:alphaModFix/>
          </a:blip>
          <a:srcRect b="0" l="21358" r="0" t="0"/>
          <a:stretch/>
        </p:blipFill>
        <p:spPr>
          <a:xfrm>
            <a:off x="2867900" y="2041425"/>
            <a:ext cx="2493550" cy="1728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15" name="Shape 415"/>
        <p:cNvGrpSpPr/>
        <p:nvPr/>
      </p:nvGrpSpPr>
      <p:grpSpPr>
        <a:xfrm>
          <a:off x="0" y="0"/>
          <a:ext cx="0" cy="0"/>
          <a:chOff x="0" y="0"/>
          <a:chExt cx="0" cy="0"/>
        </a:xfrm>
      </p:grpSpPr>
      <p:sp>
        <p:nvSpPr>
          <p:cNvPr id="416" name="Google Shape;416;p68"/>
          <p:cNvSpPr/>
          <p:nvPr/>
        </p:nvSpPr>
        <p:spPr>
          <a:xfrm>
            <a:off x="2571750" y="0"/>
            <a:ext cx="6572400" cy="5143500"/>
          </a:xfrm>
          <a:prstGeom prst="rect">
            <a:avLst/>
          </a:prstGeom>
          <a:solidFill>
            <a:srgbClr val="EDF3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417" name="Google Shape;417;p68">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418" name="Google Shape;418;p68"/>
          <p:cNvSpPr/>
          <p:nvPr/>
        </p:nvSpPr>
        <p:spPr>
          <a:xfrm>
            <a:off x="2867900" y="523425"/>
            <a:ext cx="5951700" cy="4009500"/>
          </a:xfrm>
          <a:prstGeom prst="roundRect">
            <a:avLst>
              <a:gd fmla="val 863"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419" name="Google Shape;419;p68"/>
          <p:cNvSpPr txBox="1"/>
          <p:nvPr/>
        </p:nvSpPr>
        <p:spPr>
          <a:xfrm>
            <a:off x="3000350" y="654813"/>
            <a:ext cx="5686800" cy="1303200"/>
          </a:xfrm>
          <a:prstGeom prst="rect">
            <a:avLst/>
          </a:prstGeom>
          <a:noFill/>
          <a:ln>
            <a:noFill/>
          </a:ln>
        </p:spPr>
        <p:txBody>
          <a:bodyPr anchorCtr="0" anchor="t" bIns="91425" lIns="91425" spcFirstLastPara="1" rIns="91425" wrap="square" tIns="91425">
            <a:spAutoFit/>
          </a:bodyPr>
          <a:lstStyle/>
          <a:p>
            <a:pPr indent="0" lvl="0" marL="0" rtl="0" algn="l">
              <a:spcBef>
                <a:spcPts val="2600"/>
              </a:spcBef>
              <a:spcAft>
                <a:spcPts val="0"/>
              </a:spcAft>
              <a:buNone/>
            </a:pPr>
            <a:r>
              <a:rPr b="1" lang="en" sz="1100">
                <a:solidFill>
                  <a:schemeClr val="accent1"/>
                </a:solidFill>
                <a:latin typeface="Lato"/>
                <a:ea typeface="Lato"/>
                <a:cs typeface="Lato"/>
                <a:sym typeface="Lato"/>
              </a:rPr>
              <a:t>3</a:t>
            </a:r>
            <a:r>
              <a:rPr b="1" lang="en" sz="1100">
                <a:solidFill>
                  <a:schemeClr val="accent1"/>
                </a:solidFill>
                <a:latin typeface="Lato"/>
                <a:ea typeface="Lato"/>
                <a:cs typeface="Lato"/>
                <a:sym typeface="Lato"/>
              </a:rPr>
              <a:t>. Keep selling when stock runs out</a:t>
            </a:r>
            <a:endParaRPr b="1" sz="1100">
              <a:solidFill>
                <a:schemeClr val="accent1"/>
              </a:solidFill>
              <a:latin typeface="Lato"/>
              <a:ea typeface="Lato"/>
              <a:cs typeface="Lato"/>
              <a:sym typeface="Lato"/>
            </a:endParaRPr>
          </a:p>
          <a:p>
            <a:pPr indent="0" lvl="0" marL="0" rtl="0" algn="l">
              <a:spcBef>
                <a:spcPts val="1100"/>
              </a:spcBef>
              <a:spcAft>
                <a:spcPts val="0"/>
              </a:spcAft>
              <a:buNone/>
            </a:pPr>
            <a:r>
              <a:rPr lang="en" sz="1050">
                <a:solidFill>
                  <a:schemeClr val="dk1"/>
                </a:solidFill>
                <a:latin typeface="Lato"/>
                <a:ea typeface="Lato"/>
                <a:cs typeface="Lato"/>
                <a:sym typeface="Lato"/>
              </a:rPr>
              <a:t>Selling Direct-To-Consumer (DTC) always carries the risk of running out of stock. Without a backup option, shoppers might turn to competitors. According to Statista, brands </a:t>
            </a:r>
            <a:r>
              <a:rPr lang="en" sz="1050" u="sng">
                <a:solidFill>
                  <a:schemeClr val="accent1"/>
                </a:solidFill>
                <a:latin typeface="Lato"/>
                <a:ea typeface="Lato"/>
                <a:cs typeface="Lato"/>
                <a:sym typeface="Lato"/>
                <a:hlinkClick r:id="rId5">
                  <a:extLst>
                    <a:ext uri="{A12FA001-AC4F-418D-AE19-62706E023703}">
                      <ahyp:hlinkClr val="tx"/>
                    </a:ext>
                  </a:extLst>
                </a:hlinkClick>
              </a:rPr>
              <a:t>lose an estimated $71.4 billion</a:t>
            </a:r>
            <a:r>
              <a:rPr lang="en" sz="1050">
                <a:solidFill>
                  <a:schemeClr val="dk1"/>
                </a:solidFill>
                <a:latin typeface="Lato"/>
                <a:ea typeface="Lato"/>
                <a:cs typeface="Lato"/>
                <a:sym typeface="Lato"/>
              </a:rPr>
              <a:t> annually due to shoppers seeking out-of-stock products elsewhere. Where-to-Buy solutions provide brands with a backup plan. When stock runs dry, shoppers can still purchase your products through other retailers.</a:t>
            </a:r>
            <a:endParaRPr b="1" sz="1050">
              <a:solidFill>
                <a:schemeClr val="accent1"/>
              </a:solidFill>
              <a:latin typeface="Lato"/>
              <a:ea typeface="Lato"/>
              <a:cs typeface="Lato"/>
              <a:sym typeface="Lato"/>
            </a:endParaRPr>
          </a:p>
        </p:txBody>
      </p:sp>
      <p:sp>
        <p:nvSpPr>
          <p:cNvPr id="420" name="Google Shape;420;p68"/>
          <p:cNvSpPr txBox="1"/>
          <p:nvPr/>
        </p:nvSpPr>
        <p:spPr>
          <a:xfrm>
            <a:off x="5781050" y="2201000"/>
            <a:ext cx="2906100" cy="1941900"/>
          </a:xfrm>
          <a:prstGeom prst="rect">
            <a:avLst/>
          </a:prstGeom>
          <a:noFill/>
          <a:ln>
            <a:noFill/>
          </a:ln>
        </p:spPr>
        <p:txBody>
          <a:bodyPr anchorCtr="0" anchor="t" bIns="91425" lIns="91425" spcFirstLastPara="1" rIns="91425" wrap="square" tIns="91425">
            <a:spAutoFit/>
          </a:bodyPr>
          <a:lstStyle/>
          <a:p>
            <a:pPr indent="0" lvl="0" marL="0" rtl="0" algn="l">
              <a:spcBef>
                <a:spcPts val="2600"/>
              </a:spcBef>
              <a:spcAft>
                <a:spcPts val="0"/>
              </a:spcAft>
              <a:buNone/>
            </a:pPr>
            <a:r>
              <a:rPr b="1" lang="en" sz="1050">
                <a:solidFill>
                  <a:schemeClr val="dk1"/>
                </a:solidFill>
                <a:latin typeface="Lato"/>
                <a:ea typeface="Lato"/>
                <a:cs typeface="Lato"/>
                <a:sym typeface="Lato"/>
              </a:rPr>
              <a:t>How Schwartz uses Where-to-Buy to avoid out-of-stock experiences</a:t>
            </a:r>
            <a:endParaRPr b="1" sz="1050">
              <a:solidFill>
                <a:schemeClr val="dk1"/>
              </a:solidFill>
              <a:latin typeface="Lato"/>
              <a:ea typeface="Lato"/>
              <a:cs typeface="Lato"/>
              <a:sym typeface="Lato"/>
            </a:endParaRPr>
          </a:p>
          <a:p>
            <a:pPr indent="0" lvl="0" marL="0" rtl="0" algn="l">
              <a:spcBef>
                <a:spcPts val="1100"/>
              </a:spcBef>
              <a:spcAft>
                <a:spcPts val="0"/>
              </a:spcAft>
              <a:buNone/>
            </a:pPr>
            <a:r>
              <a:rPr lang="en" sz="1050">
                <a:solidFill>
                  <a:schemeClr val="dk1"/>
                </a:solidFill>
                <a:latin typeface="Lato"/>
                <a:ea typeface="Lato"/>
                <a:cs typeface="Lato"/>
                <a:sym typeface="Lato"/>
              </a:rPr>
              <a:t>On the Schwartz UK website, consumers can purchase products directly from the brand's DTC store. However, when a product is out of stock, a Where-to-Buy option is automatically presented, redirecting website visitors to retailers with available products online and in-store, based on the shopper's geographic location.</a:t>
            </a:r>
            <a:endParaRPr b="1" sz="1050">
              <a:solidFill>
                <a:schemeClr val="dk1"/>
              </a:solidFill>
              <a:latin typeface="Lato"/>
              <a:ea typeface="Lato"/>
              <a:cs typeface="Lato"/>
              <a:sym typeface="Lato"/>
            </a:endParaRPr>
          </a:p>
        </p:txBody>
      </p:sp>
      <p:pic>
        <p:nvPicPr>
          <p:cNvPr id="421" name="Google Shape;421;p68"/>
          <p:cNvPicPr preferRelativeResize="0"/>
          <p:nvPr/>
        </p:nvPicPr>
        <p:blipFill rotWithShape="1">
          <a:blip r:embed="rId6">
            <a:alphaModFix/>
          </a:blip>
          <a:srcRect b="0" l="13171" r="0" t="0"/>
          <a:stretch/>
        </p:blipFill>
        <p:spPr>
          <a:xfrm>
            <a:off x="2867900" y="2141000"/>
            <a:ext cx="2723574" cy="1974226"/>
          </a:xfrm>
          <a:prstGeom prst="rect">
            <a:avLst/>
          </a:prstGeom>
          <a:noFill/>
          <a:ln>
            <a:noFill/>
          </a:ln>
        </p:spPr>
      </p:pic>
      <p:pic>
        <p:nvPicPr>
          <p:cNvPr id="422" name="Google Shape;422;p68"/>
          <p:cNvPicPr preferRelativeResize="0"/>
          <p:nvPr/>
        </p:nvPicPr>
        <p:blipFill rotWithShape="1">
          <a:blip r:embed="rId7">
            <a:alphaModFix/>
          </a:blip>
          <a:srcRect b="0" l="21358" r="0" t="0"/>
          <a:stretch/>
        </p:blipFill>
        <p:spPr>
          <a:xfrm>
            <a:off x="2867900" y="2226875"/>
            <a:ext cx="2508400" cy="1728750"/>
          </a:xfrm>
          <a:prstGeom prst="rect">
            <a:avLst/>
          </a:prstGeom>
          <a:noFill/>
          <a:ln>
            <a:noFill/>
          </a:ln>
        </p:spPr>
      </p:pic>
      <p:sp>
        <p:nvSpPr>
          <p:cNvPr id="423" name="Google Shape;423;p68"/>
          <p:cNvSpPr txBox="1"/>
          <p:nvPr/>
        </p:nvSpPr>
        <p:spPr>
          <a:xfrm>
            <a:off x="285125" y="1713725"/>
            <a:ext cx="1981500" cy="14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Raleway ExtraBold"/>
                <a:ea typeface="Raleway ExtraBold"/>
                <a:cs typeface="Raleway ExtraBold"/>
                <a:sym typeface="Raleway ExtraBold"/>
              </a:rPr>
              <a:t>Why use Where-to-Buy on your brand websites?</a:t>
            </a:r>
            <a:endParaRPr sz="2000">
              <a:solidFill>
                <a:schemeClr val="lt1"/>
              </a:solidFill>
              <a:latin typeface="Raleway ExtraBold"/>
              <a:ea typeface="Raleway ExtraBold"/>
              <a:cs typeface="Raleway ExtraBold"/>
              <a:sym typeface="Raleway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27" name="Shape 427"/>
        <p:cNvGrpSpPr/>
        <p:nvPr/>
      </p:nvGrpSpPr>
      <p:grpSpPr>
        <a:xfrm>
          <a:off x="0" y="0"/>
          <a:ext cx="0" cy="0"/>
          <a:chOff x="0" y="0"/>
          <a:chExt cx="0" cy="0"/>
        </a:xfrm>
      </p:grpSpPr>
      <p:sp>
        <p:nvSpPr>
          <p:cNvPr id="428" name="Google Shape;428;p69"/>
          <p:cNvSpPr/>
          <p:nvPr/>
        </p:nvSpPr>
        <p:spPr>
          <a:xfrm>
            <a:off x="2571750" y="0"/>
            <a:ext cx="6572400" cy="5143500"/>
          </a:xfrm>
          <a:prstGeom prst="rect">
            <a:avLst/>
          </a:prstGeom>
          <a:solidFill>
            <a:srgbClr val="EDF3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429" name="Google Shape;429;p69">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430" name="Google Shape;430;p69"/>
          <p:cNvSpPr/>
          <p:nvPr/>
        </p:nvSpPr>
        <p:spPr>
          <a:xfrm>
            <a:off x="2867900" y="933928"/>
            <a:ext cx="5951700" cy="12459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431" name="Google Shape;431;p69"/>
          <p:cNvSpPr txBox="1"/>
          <p:nvPr/>
        </p:nvSpPr>
        <p:spPr>
          <a:xfrm>
            <a:off x="3000350" y="1065313"/>
            <a:ext cx="5686800" cy="980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600"/>
              </a:spcBef>
              <a:spcAft>
                <a:spcPts val="0"/>
              </a:spcAft>
              <a:buNone/>
            </a:pPr>
            <a:r>
              <a:rPr b="1" lang="en" sz="1100">
                <a:solidFill>
                  <a:schemeClr val="accent1"/>
                </a:solidFill>
                <a:latin typeface="Lato"/>
                <a:ea typeface="Lato"/>
                <a:cs typeface="Lato"/>
                <a:sym typeface="Lato"/>
              </a:rPr>
              <a:t>4. Strengthen retailer partnerships</a:t>
            </a:r>
            <a:endParaRPr b="1" sz="1100">
              <a:solidFill>
                <a:schemeClr val="accent1"/>
              </a:solidFill>
              <a:latin typeface="Lato"/>
              <a:ea typeface="Lato"/>
              <a:cs typeface="Lato"/>
              <a:sym typeface="Lato"/>
            </a:endParaRPr>
          </a:p>
          <a:p>
            <a:pPr indent="0" lvl="0" marL="0" rtl="0" algn="l">
              <a:lnSpc>
                <a:spcPct val="100000"/>
              </a:lnSpc>
              <a:spcBef>
                <a:spcPts val="1100"/>
              </a:spcBef>
              <a:spcAft>
                <a:spcPts val="0"/>
              </a:spcAft>
              <a:buNone/>
            </a:pPr>
            <a:r>
              <a:rPr lang="en" sz="1050">
                <a:solidFill>
                  <a:schemeClr val="dk1"/>
                </a:solidFill>
                <a:latin typeface="Lato"/>
                <a:ea typeface="Lato"/>
                <a:cs typeface="Lato"/>
                <a:sym typeface="Lato"/>
              </a:rPr>
              <a:t>Negotiating with retailers can be challenging, but Where-to-Buy solutions can tilt the scales in your favor. By providing evidence of actively driving sales for them through collected data, you strengthen your brand's value proposition to retailers. </a:t>
            </a:r>
            <a:endParaRPr sz="1050">
              <a:solidFill>
                <a:schemeClr val="dk1"/>
              </a:solidFill>
              <a:latin typeface="Lato"/>
              <a:ea typeface="Lato"/>
              <a:cs typeface="Lato"/>
              <a:sym typeface="Lato"/>
            </a:endParaRPr>
          </a:p>
        </p:txBody>
      </p:sp>
      <p:sp>
        <p:nvSpPr>
          <p:cNvPr id="432" name="Google Shape;432;p69"/>
          <p:cNvSpPr/>
          <p:nvPr/>
        </p:nvSpPr>
        <p:spPr>
          <a:xfrm>
            <a:off x="2867900" y="2290179"/>
            <a:ext cx="5951700" cy="19194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433" name="Google Shape;433;p69">
            <a:hlinkClick r:id="rId5"/>
          </p:cNvPr>
          <p:cNvSpPr/>
          <p:nvPr/>
        </p:nvSpPr>
        <p:spPr>
          <a:xfrm>
            <a:off x="3090600" y="3392725"/>
            <a:ext cx="1134000" cy="3135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uFill>
                  <a:noFill/>
                </a:uFill>
                <a:latin typeface="Lato"/>
                <a:ea typeface="Lato"/>
                <a:cs typeface="Lato"/>
                <a:sym typeface="Lato"/>
                <a:hlinkClick r:id="rId6">
                  <a:extLst>
                    <a:ext uri="{A12FA001-AC4F-418D-AE19-62706E023703}">
                      <ahyp:hlinkClr val="tx"/>
                    </a:ext>
                  </a:extLst>
                </a:hlinkClick>
              </a:rPr>
              <a:t>LISTEN NOW</a:t>
            </a:r>
            <a:endParaRPr b="1" sz="1000">
              <a:solidFill>
                <a:schemeClr val="lt1"/>
              </a:solidFill>
              <a:latin typeface="Lato"/>
              <a:ea typeface="Lato"/>
              <a:cs typeface="Lato"/>
              <a:sym typeface="Lato"/>
            </a:endParaRPr>
          </a:p>
        </p:txBody>
      </p:sp>
      <p:sp>
        <p:nvSpPr>
          <p:cNvPr id="434" name="Google Shape;434;p69"/>
          <p:cNvSpPr txBox="1"/>
          <p:nvPr/>
        </p:nvSpPr>
        <p:spPr>
          <a:xfrm>
            <a:off x="4535675" y="2519013"/>
            <a:ext cx="4115100" cy="1002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100">
                <a:solidFill>
                  <a:schemeClr val="dk1"/>
                </a:solidFill>
                <a:latin typeface="Lato"/>
                <a:ea typeface="Lato"/>
                <a:cs typeface="Lato"/>
                <a:sym typeface="Lato"/>
              </a:rPr>
              <a:t>“We’ve got to get to where the brands and the retailers are on the same side. We’re trying to find consumers, get them the right product for the right price, and make profitable businesses on both sides.”</a:t>
            </a:r>
            <a:endParaRPr i="1" sz="1100">
              <a:solidFill>
                <a:schemeClr val="dk1"/>
              </a:solidFill>
              <a:latin typeface="Lato"/>
              <a:ea typeface="Lato"/>
              <a:cs typeface="Lato"/>
              <a:sym typeface="Lato"/>
            </a:endParaRPr>
          </a:p>
          <a:p>
            <a:pPr indent="0" lvl="0" marL="0" rtl="0" algn="l">
              <a:lnSpc>
                <a:spcPct val="115000"/>
              </a:lnSpc>
              <a:spcBef>
                <a:spcPts val="500"/>
              </a:spcBef>
              <a:spcAft>
                <a:spcPts val="0"/>
              </a:spcAft>
              <a:buNone/>
            </a:pPr>
            <a:r>
              <a:rPr b="1" lang="en" sz="1100">
                <a:solidFill>
                  <a:schemeClr val="dk1"/>
                </a:solidFill>
                <a:latin typeface="Lato"/>
                <a:ea typeface="Lato"/>
                <a:cs typeface="Lato"/>
                <a:sym typeface="Lato"/>
              </a:rPr>
              <a:t>- </a:t>
            </a:r>
            <a:r>
              <a:rPr b="1" lang="en" sz="1100">
                <a:solidFill>
                  <a:schemeClr val="dk1"/>
                </a:solidFill>
                <a:latin typeface="Lato"/>
                <a:ea typeface="Lato"/>
                <a:cs typeface="Lato"/>
                <a:sym typeface="Lato"/>
              </a:rPr>
              <a:t>Michal Geller, President of eCommerce &amp; Digital</a:t>
            </a:r>
            <a:endParaRPr b="1" sz="1100">
              <a:solidFill>
                <a:schemeClr val="dk1"/>
              </a:solidFill>
              <a:latin typeface="Lato"/>
              <a:ea typeface="Lato"/>
              <a:cs typeface="Lato"/>
              <a:sym typeface="Lato"/>
            </a:endParaRPr>
          </a:p>
        </p:txBody>
      </p:sp>
      <p:pic>
        <p:nvPicPr>
          <p:cNvPr id="435" name="Google Shape;435;p69"/>
          <p:cNvPicPr preferRelativeResize="0"/>
          <p:nvPr/>
        </p:nvPicPr>
        <p:blipFill rotWithShape="1">
          <a:blip r:embed="rId7">
            <a:alphaModFix/>
          </a:blip>
          <a:srcRect b="0" l="20070" r="0" t="0"/>
          <a:stretch/>
        </p:blipFill>
        <p:spPr>
          <a:xfrm>
            <a:off x="2867912" y="2793521"/>
            <a:ext cx="1356677" cy="453304"/>
          </a:xfrm>
          <a:prstGeom prst="rect">
            <a:avLst/>
          </a:prstGeom>
          <a:noFill/>
          <a:ln>
            <a:noFill/>
          </a:ln>
        </p:spPr>
      </p:pic>
      <p:pic>
        <p:nvPicPr>
          <p:cNvPr id="436" name="Google Shape;436;p69"/>
          <p:cNvPicPr preferRelativeResize="0"/>
          <p:nvPr/>
        </p:nvPicPr>
        <p:blipFill>
          <a:blip r:embed="rId8">
            <a:alphaModFix/>
          </a:blip>
          <a:stretch>
            <a:fillRect/>
          </a:stretch>
        </p:blipFill>
        <p:spPr>
          <a:xfrm>
            <a:off x="4620400" y="3569852"/>
            <a:ext cx="770100" cy="369649"/>
          </a:xfrm>
          <a:prstGeom prst="rect">
            <a:avLst/>
          </a:prstGeom>
          <a:noFill/>
          <a:ln>
            <a:noFill/>
          </a:ln>
        </p:spPr>
      </p:pic>
      <p:sp>
        <p:nvSpPr>
          <p:cNvPr id="437" name="Google Shape;437;p69"/>
          <p:cNvSpPr txBox="1"/>
          <p:nvPr/>
        </p:nvSpPr>
        <p:spPr>
          <a:xfrm>
            <a:off x="285125" y="1713725"/>
            <a:ext cx="1981500" cy="14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Raleway ExtraBold"/>
                <a:ea typeface="Raleway ExtraBold"/>
                <a:cs typeface="Raleway ExtraBold"/>
                <a:sym typeface="Raleway ExtraBold"/>
              </a:rPr>
              <a:t>Why use Where-to-Buy on your brand websites?</a:t>
            </a:r>
            <a:endParaRPr sz="2000">
              <a:solidFill>
                <a:schemeClr val="lt1"/>
              </a:solidFill>
              <a:latin typeface="Raleway ExtraBold"/>
              <a:ea typeface="Raleway ExtraBold"/>
              <a:cs typeface="Raleway ExtraBold"/>
              <a:sym typeface="Raleway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41" name="Shape 441"/>
        <p:cNvGrpSpPr/>
        <p:nvPr/>
      </p:nvGrpSpPr>
      <p:grpSpPr>
        <a:xfrm>
          <a:off x="0" y="0"/>
          <a:ext cx="0" cy="0"/>
          <a:chOff x="0" y="0"/>
          <a:chExt cx="0" cy="0"/>
        </a:xfrm>
      </p:grpSpPr>
      <p:sp>
        <p:nvSpPr>
          <p:cNvPr id="442" name="Google Shape;442;p70"/>
          <p:cNvSpPr/>
          <p:nvPr/>
        </p:nvSpPr>
        <p:spPr>
          <a:xfrm>
            <a:off x="2571750" y="0"/>
            <a:ext cx="6572400" cy="5143500"/>
          </a:xfrm>
          <a:prstGeom prst="rect">
            <a:avLst/>
          </a:prstGeom>
          <a:solidFill>
            <a:srgbClr val="EDF3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443" name="Google Shape;443;p70">
            <a:hlinkClick r:id="rId3"/>
          </p:cNvPr>
          <p:cNvPicPr preferRelativeResize="0"/>
          <p:nvPr/>
        </p:nvPicPr>
        <p:blipFill>
          <a:blip r:embed="rId4">
            <a:alphaModFix/>
          </a:blip>
          <a:stretch>
            <a:fillRect/>
          </a:stretch>
        </p:blipFill>
        <p:spPr>
          <a:xfrm>
            <a:off x="408625" y="4717278"/>
            <a:ext cx="414150" cy="150322"/>
          </a:xfrm>
          <a:prstGeom prst="rect">
            <a:avLst/>
          </a:prstGeom>
          <a:noFill/>
          <a:ln>
            <a:noFill/>
          </a:ln>
        </p:spPr>
      </p:pic>
      <p:sp>
        <p:nvSpPr>
          <p:cNvPr id="444" name="Google Shape;444;p70"/>
          <p:cNvSpPr/>
          <p:nvPr/>
        </p:nvSpPr>
        <p:spPr>
          <a:xfrm>
            <a:off x="2867900" y="535365"/>
            <a:ext cx="5951700" cy="14349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445" name="Google Shape;445;p70"/>
          <p:cNvSpPr txBox="1"/>
          <p:nvPr/>
        </p:nvSpPr>
        <p:spPr>
          <a:xfrm>
            <a:off x="3000350" y="666750"/>
            <a:ext cx="5686800" cy="1141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2600"/>
              </a:spcBef>
              <a:spcAft>
                <a:spcPts val="0"/>
              </a:spcAft>
              <a:buNone/>
            </a:pPr>
            <a:r>
              <a:rPr b="1" lang="en" sz="1100">
                <a:solidFill>
                  <a:schemeClr val="accent1"/>
                </a:solidFill>
                <a:latin typeface="Lato"/>
                <a:ea typeface="Lato"/>
                <a:cs typeface="Lato"/>
                <a:sym typeface="Lato"/>
              </a:rPr>
              <a:t>5. Gain actionable insights about your audience with first-party data</a:t>
            </a:r>
            <a:endParaRPr b="1" sz="1100">
              <a:solidFill>
                <a:schemeClr val="accent1"/>
              </a:solidFill>
              <a:latin typeface="Lato"/>
              <a:ea typeface="Lato"/>
              <a:cs typeface="Lato"/>
              <a:sym typeface="Lato"/>
            </a:endParaRPr>
          </a:p>
          <a:p>
            <a:pPr indent="0" lvl="0" marL="0" rtl="0" algn="l">
              <a:lnSpc>
                <a:spcPct val="100000"/>
              </a:lnSpc>
              <a:spcBef>
                <a:spcPts val="1100"/>
              </a:spcBef>
              <a:spcAft>
                <a:spcPts val="0"/>
              </a:spcAft>
              <a:buNone/>
            </a:pPr>
            <a:r>
              <a:rPr lang="en" sz="1050">
                <a:solidFill>
                  <a:schemeClr val="dk1"/>
                </a:solidFill>
                <a:latin typeface="Lato"/>
                <a:ea typeface="Lato"/>
                <a:cs typeface="Lato"/>
                <a:sym typeface="Lato"/>
              </a:rPr>
              <a:t>When shoppers click through to retailers from your site through a Where-to-Buy solution, you also gather valuable behavioral data. By determining the products and retailers your buyers prefer, you can identify marketable groups and target them with messages tailored to highlight their preferences.</a:t>
            </a:r>
            <a:endParaRPr sz="1050">
              <a:solidFill>
                <a:schemeClr val="dk1"/>
              </a:solidFill>
              <a:latin typeface="Lato"/>
              <a:ea typeface="Lato"/>
              <a:cs typeface="Lato"/>
              <a:sym typeface="Lato"/>
            </a:endParaRPr>
          </a:p>
        </p:txBody>
      </p:sp>
      <p:sp>
        <p:nvSpPr>
          <p:cNvPr id="446" name="Google Shape;446;p70"/>
          <p:cNvSpPr/>
          <p:nvPr/>
        </p:nvSpPr>
        <p:spPr>
          <a:xfrm>
            <a:off x="2867900" y="2058675"/>
            <a:ext cx="2932800" cy="23208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447" name="Google Shape;447;p70"/>
          <p:cNvSpPr txBox="1"/>
          <p:nvPr/>
        </p:nvSpPr>
        <p:spPr>
          <a:xfrm>
            <a:off x="3001250" y="2185450"/>
            <a:ext cx="2666100" cy="152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500"/>
              </a:spcAft>
              <a:buNone/>
            </a:pPr>
            <a:r>
              <a:rPr i="1" lang="en" sz="1100">
                <a:solidFill>
                  <a:schemeClr val="dk1"/>
                </a:solidFill>
                <a:latin typeface="Lato"/>
                <a:ea typeface="Lato"/>
                <a:cs typeface="Lato"/>
                <a:sym typeface="Lato"/>
              </a:rPr>
              <a:t>“MikMak enables us to create seamless shopping paths for our audiences on our brand websites and social media, while measuring purchase intent and sales at our retailers. With key insights into shopper preferences, we can optimize our digital marketing strategy."</a:t>
            </a:r>
            <a:endParaRPr b="1" sz="1100">
              <a:solidFill>
                <a:schemeClr val="dk1"/>
              </a:solidFill>
              <a:latin typeface="Lato"/>
              <a:ea typeface="Lato"/>
              <a:cs typeface="Lato"/>
              <a:sym typeface="Lato"/>
            </a:endParaRPr>
          </a:p>
        </p:txBody>
      </p:sp>
      <p:sp>
        <p:nvSpPr>
          <p:cNvPr id="448" name="Google Shape;448;p70"/>
          <p:cNvSpPr/>
          <p:nvPr/>
        </p:nvSpPr>
        <p:spPr>
          <a:xfrm>
            <a:off x="5886651" y="2058675"/>
            <a:ext cx="2932800" cy="2320800"/>
          </a:xfrm>
          <a:prstGeom prst="roundRect">
            <a:avLst>
              <a:gd fmla="val 2975" name="adj"/>
            </a:avLst>
          </a:prstGeom>
          <a:solidFill>
            <a:srgbClr val="FFFFFF"/>
          </a:solidFill>
          <a:ln cap="flat" cmpd="sng" w="9525">
            <a:solidFill>
              <a:srgbClr val="E0E7EB"/>
            </a:solidFill>
            <a:prstDash val="solid"/>
            <a:round/>
            <a:headEnd len="sm" w="sm" type="none"/>
            <a:tailEnd len="sm" w="sm" type="none"/>
          </a:ln>
        </p:spPr>
        <p:txBody>
          <a:bodyPr anchorCtr="0" anchor="ctr" bIns="91425" lIns="137150" spcFirstLastPara="1" rIns="137150" wrap="square" tIns="91425">
            <a:noAutofit/>
          </a:bodyPr>
          <a:lstStyle/>
          <a:p>
            <a:pPr indent="0" lvl="0" marL="0" rtl="0" algn="l">
              <a:lnSpc>
                <a:spcPct val="100000"/>
              </a:lnSpc>
              <a:spcBef>
                <a:spcPts val="0"/>
              </a:spcBef>
              <a:spcAft>
                <a:spcPts val="600"/>
              </a:spcAft>
              <a:buNone/>
            </a:pPr>
            <a:r>
              <a:t/>
            </a:r>
            <a:endParaRPr sz="1050">
              <a:solidFill>
                <a:srgbClr val="000000"/>
              </a:solidFill>
              <a:latin typeface="Lato"/>
              <a:ea typeface="Lato"/>
              <a:cs typeface="Lato"/>
              <a:sym typeface="Lato"/>
            </a:endParaRPr>
          </a:p>
        </p:txBody>
      </p:sp>
      <p:sp>
        <p:nvSpPr>
          <p:cNvPr id="449" name="Google Shape;449;p70"/>
          <p:cNvSpPr txBox="1"/>
          <p:nvPr/>
        </p:nvSpPr>
        <p:spPr>
          <a:xfrm>
            <a:off x="6020000" y="2282800"/>
            <a:ext cx="2666100" cy="132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500"/>
              </a:spcAft>
              <a:buNone/>
            </a:pPr>
            <a:r>
              <a:rPr i="1" lang="en" sz="1100">
                <a:solidFill>
                  <a:schemeClr val="dk1"/>
                </a:solidFill>
                <a:latin typeface="Lato"/>
                <a:ea typeface="Lato"/>
                <a:cs typeface="Lato"/>
                <a:sym typeface="Lato"/>
              </a:rPr>
              <a:t>“Since the impressively efficient implementation of MikMak on our brand website, we've achieved remarkable results with optimized sales strategies thanks to tracking and analyzing the shopper traffic we generate to our multi-retailer partners.”</a:t>
            </a:r>
            <a:endParaRPr b="1" sz="1100">
              <a:solidFill>
                <a:schemeClr val="dk1"/>
              </a:solidFill>
              <a:latin typeface="Lato"/>
              <a:ea typeface="Lato"/>
              <a:cs typeface="Lato"/>
              <a:sym typeface="Lato"/>
            </a:endParaRPr>
          </a:p>
        </p:txBody>
      </p:sp>
      <p:pic>
        <p:nvPicPr>
          <p:cNvPr id="450" name="Google Shape;450;p70"/>
          <p:cNvPicPr preferRelativeResize="0"/>
          <p:nvPr/>
        </p:nvPicPr>
        <p:blipFill>
          <a:blip r:embed="rId5">
            <a:alphaModFix/>
          </a:blip>
          <a:stretch>
            <a:fillRect/>
          </a:stretch>
        </p:blipFill>
        <p:spPr>
          <a:xfrm>
            <a:off x="3059525" y="3811675"/>
            <a:ext cx="875628" cy="255250"/>
          </a:xfrm>
          <a:prstGeom prst="rect">
            <a:avLst/>
          </a:prstGeom>
          <a:noFill/>
          <a:ln>
            <a:noFill/>
          </a:ln>
        </p:spPr>
      </p:pic>
      <p:pic>
        <p:nvPicPr>
          <p:cNvPr id="451" name="Google Shape;451;p70"/>
          <p:cNvPicPr preferRelativeResize="0"/>
          <p:nvPr/>
        </p:nvPicPr>
        <p:blipFill rotWithShape="1">
          <a:blip r:embed="rId6">
            <a:alphaModFix/>
          </a:blip>
          <a:srcRect b="35804" l="0" r="0" t="36297"/>
          <a:stretch/>
        </p:blipFill>
        <p:spPr>
          <a:xfrm>
            <a:off x="6117776" y="3811675"/>
            <a:ext cx="1626547" cy="255249"/>
          </a:xfrm>
          <a:prstGeom prst="rect">
            <a:avLst/>
          </a:prstGeom>
          <a:noFill/>
          <a:ln>
            <a:noFill/>
          </a:ln>
        </p:spPr>
      </p:pic>
      <p:sp>
        <p:nvSpPr>
          <p:cNvPr id="452" name="Google Shape;452;p70"/>
          <p:cNvSpPr txBox="1"/>
          <p:nvPr/>
        </p:nvSpPr>
        <p:spPr>
          <a:xfrm>
            <a:off x="285125" y="1713725"/>
            <a:ext cx="1981500" cy="14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Raleway ExtraBold"/>
                <a:ea typeface="Raleway ExtraBold"/>
                <a:cs typeface="Raleway ExtraBold"/>
                <a:sym typeface="Raleway ExtraBold"/>
              </a:rPr>
              <a:t>Why use Where-to-Buy on your brand websites?</a:t>
            </a:r>
            <a:endParaRPr sz="2000">
              <a:solidFill>
                <a:schemeClr val="lt1"/>
              </a:solidFill>
              <a:latin typeface="Raleway ExtraBold"/>
              <a:ea typeface="Raleway ExtraBold"/>
              <a:cs typeface="Raleway ExtraBold"/>
              <a:sym typeface="Raleway ExtraBold"/>
            </a:endParaRPr>
          </a:p>
        </p:txBody>
      </p:sp>
    </p:spTree>
  </p:cSld>
  <p:clrMapOvr>
    <a:masterClrMapping/>
  </p:clrMapOvr>
</p:sld>
</file>

<file path=ppt/theme/theme1.xml><?xml version="1.0" encoding="utf-8"?>
<a:theme xmlns:a="http://schemas.openxmlformats.org/drawingml/2006/main" xmlns:r="http://schemas.openxmlformats.org/officeDocument/2006/relationships" name="MikMak Brand">
  <a:themeElements>
    <a:clrScheme name="Simple Light">
      <a:dk1>
        <a:srgbClr val="000000"/>
      </a:dk1>
      <a:lt1>
        <a:srgbClr val="FFFFFF"/>
      </a:lt1>
      <a:dk2>
        <a:srgbClr val="00A6A4"/>
      </a:dk2>
      <a:lt2>
        <a:srgbClr val="084A49"/>
      </a:lt2>
      <a:accent1>
        <a:srgbClr val="4369F4"/>
      </a:accent1>
      <a:accent2>
        <a:srgbClr val="283F91"/>
      </a:accent2>
      <a:accent3>
        <a:srgbClr val="BA3CAD"/>
      </a:accent3>
      <a:accent4>
        <a:srgbClr val="66215F"/>
      </a:accent4>
      <a:accent5>
        <a:srgbClr val="201559"/>
      </a:accent5>
      <a:accent6>
        <a:srgbClr val="223448"/>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ikMak Brand">
  <a:themeElements>
    <a:clrScheme name="Simple Light">
      <a:dk1>
        <a:srgbClr val="000000"/>
      </a:dk1>
      <a:lt1>
        <a:srgbClr val="FFFFFF"/>
      </a:lt1>
      <a:dk2>
        <a:srgbClr val="00A6A4"/>
      </a:dk2>
      <a:lt2>
        <a:srgbClr val="084A49"/>
      </a:lt2>
      <a:accent1>
        <a:srgbClr val="4369F4"/>
      </a:accent1>
      <a:accent2>
        <a:srgbClr val="283F91"/>
      </a:accent2>
      <a:accent3>
        <a:srgbClr val="BA3CAD"/>
      </a:accent3>
      <a:accent4>
        <a:srgbClr val="66215F"/>
      </a:accent4>
      <a:accent5>
        <a:srgbClr val="3A26A3"/>
      </a:accent5>
      <a:accent6>
        <a:srgbClr val="20155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